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7"/>
  </p:notesMasterIdLst>
  <p:handoutMasterIdLst>
    <p:handoutMasterId r:id="rId18"/>
  </p:handoutMasterIdLst>
  <p:sldIdLst>
    <p:sldId id="374" r:id="rId3"/>
    <p:sldId id="527" r:id="rId4"/>
    <p:sldId id="532" r:id="rId5"/>
    <p:sldId id="533" r:id="rId6"/>
    <p:sldId id="528" r:id="rId7"/>
    <p:sldId id="519" r:id="rId8"/>
    <p:sldId id="534" r:id="rId9"/>
    <p:sldId id="535" r:id="rId10"/>
    <p:sldId id="517" r:id="rId11"/>
    <p:sldId id="522" r:id="rId12"/>
    <p:sldId id="524" r:id="rId13"/>
    <p:sldId id="518" r:id="rId14"/>
    <p:sldId id="520" r:id="rId15"/>
    <p:sldId id="48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36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B050DA-46D2-7EEB-EC0F-779D35BEEDDB}" name="Timo Bohnstedt" initials="TB" userId="b8d88141ba79fa5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A85"/>
    <a:srgbClr val="41748D"/>
    <a:srgbClr val="003170"/>
    <a:srgbClr val="00F900"/>
    <a:srgbClr val="789FB5"/>
    <a:srgbClr val="712322"/>
    <a:srgbClr val="4A7EBB"/>
    <a:srgbClr val="E46C0A"/>
    <a:srgbClr val="D0D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 autoAdjust="0"/>
    <p:restoredTop sz="78871" autoAdjust="0"/>
  </p:normalViewPr>
  <p:slideViewPr>
    <p:cSldViewPr snapToGrid="0">
      <p:cViewPr varScale="1">
        <p:scale>
          <a:sx n="128" d="100"/>
          <a:sy n="128" d="100"/>
        </p:scale>
        <p:origin x="1904" y="168"/>
      </p:cViewPr>
      <p:guideLst>
        <p:guide pos="415"/>
        <p:guide orient="horz" pos="36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51" d="100"/>
          <a:sy n="151" d="100"/>
        </p:scale>
        <p:origin x="6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19A93-25D2-8047-9505-ABC3E58B8EB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E026661-F7C6-024D-BECE-F35EAA7EE09B}">
      <dgm:prSet custT="1"/>
      <dgm:spPr>
        <a:solidFill>
          <a:srgbClr val="41748D"/>
        </a:solidFill>
      </dgm:spPr>
      <dgm:t>
        <a:bodyPr/>
        <a:lstStyle/>
        <a:p>
          <a:r>
            <a:rPr lang="de-DE" sz="1800" b="1" baseline="0" dirty="0">
              <a:solidFill>
                <a:schemeClr val="bg1"/>
              </a:solidFill>
              <a:latin typeface="Corbel" panose="020B0503020204020204" pitchFamily="34" charset="0"/>
            </a:rPr>
            <a:t>Data</a:t>
          </a:r>
          <a:endParaRPr lang="de-DE" sz="1800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92768953-9631-CD47-9CCC-4EF5193C10EE}" type="parTrans" cxnId="{088B6F38-4964-1C42-B69A-0AA1F4FC27C4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19BB4144-8FC9-474B-BB90-3418D52045E1}" type="sibTrans" cxnId="{088B6F38-4964-1C42-B69A-0AA1F4FC27C4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097CA5F4-B8A5-704A-ACB8-7F21CFD3B186}">
      <dgm:prSet custT="1"/>
      <dgm:spPr/>
      <dgm:t>
        <a:bodyPr/>
        <a:lstStyle/>
        <a:p>
          <a:pPr algn="l">
            <a:buNone/>
          </a:pPr>
          <a:r>
            <a:rPr lang="de-DE" sz="1800" b="1" dirty="0">
              <a:solidFill>
                <a:srgbClr val="41748D"/>
              </a:solidFill>
              <a:latin typeface="Corbel" panose="020B0503020204020204" pitchFamily="34" charset="0"/>
            </a:rPr>
            <a:t>800 </a:t>
          </a:r>
          <a:r>
            <a:rPr lang="de-DE" sz="1800" b="1" dirty="0" err="1">
              <a:solidFill>
                <a:srgbClr val="41748D"/>
              </a:solidFill>
              <a:latin typeface="Corbel" panose="020B0503020204020204" pitchFamily="34" charset="0"/>
            </a:rPr>
            <a:t>fragments</a:t>
          </a:r>
          <a:r>
            <a:rPr lang="de-DE" sz="1800" b="1" dirty="0">
              <a:solidFill>
                <a:srgbClr val="41748D"/>
              </a:solidFill>
              <a:latin typeface="Corbel" panose="020B0503020204020204" pitchFamily="34" charset="0"/>
            </a:rPr>
            <a:t> (University </a:t>
          </a:r>
          <a:r>
            <a:rPr lang="de-DE" sz="1800" b="1" dirty="0" err="1">
              <a:solidFill>
                <a:srgbClr val="41748D"/>
              </a:solidFill>
              <a:latin typeface="Corbel" panose="020B0503020204020204" pitchFamily="34" charset="0"/>
            </a:rPr>
            <a:t>of</a:t>
          </a:r>
          <a:r>
            <a:rPr lang="de-DE" sz="1800" b="1" dirty="0">
              <a:solidFill>
                <a:srgbClr val="41748D"/>
              </a:solidFill>
              <a:latin typeface="Corbel" panose="020B0503020204020204" pitchFamily="34" charset="0"/>
            </a:rPr>
            <a:t> Michigan)</a:t>
          </a:r>
        </a:p>
      </dgm:t>
    </dgm:pt>
    <dgm:pt modelId="{E88C83AA-2D7D-484F-823D-028099DF1A1A}" type="parTrans" cxnId="{CAB82EBC-C7F1-0F47-9DA0-9DEAEE57F027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2A5E7251-020A-2E49-8689-EF346A127E19}" type="sibTrans" cxnId="{CAB82EBC-C7F1-0F47-9DA0-9DEAEE57F027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A6428FE7-6A3E-5F4C-819E-5FCC434AF794}">
      <dgm:prSet custT="1"/>
      <dgm:spPr>
        <a:solidFill>
          <a:srgbClr val="41748D"/>
        </a:solidFill>
      </dgm:spPr>
      <dgm:t>
        <a:bodyPr/>
        <a:lstStyle/>
        <a:p>
          <a:r>
            <a:rPr lang="en-US" sz="1800" b="1" noProof="0" dirty="0">
              <a:solidFill>
                <a:schemeClr val="bg1"/>
              </a:solidFill>
              <a:latin typeface="Corbel" panose="020B0503020204020204" pitchFamily="34" charset="0"/>
            </a:rPr>
            <a:t>Results</a:t>
          </a:r>
        </a:p>
      </dgm:t>
    </dgm:pt>
    <dgm:pt modelId="{0CE08B6E-5A64-F240-A575-705910BB9AD6}" type="parTrans" cxnId="{81D37C60-C498-A54B-8113-D3A10814DAFD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6FFB96F0-DB77-AA4D-8873-9A3BD68A7DFC}" type="sibTrans" cxnId="{81D37C60-C498-A54B-8113-D3A10814DAFD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21DCDB18-4FC9-194F-A5A5-6452C41D24EA}">
      <dgm:prSet custT="1"/>
      <dgm:spPr/>
      <dgm:t>
        <a:bodyPr/>
        <a:lstStyle/>
        <a:p>
          <a:pPr>
            <a:buNone/>
          </a:pPr>
          <a:r>
            <a:rPr lang="en-US" sz="1800" b="1" noProof="0" dirty="0">
              <a:solidFill>
                <a:srgbClr val="41748D"/>
              </a:solidFill>
              <a:latin typeface="Corbel" panose="020B0503020204020204" pitchFamily="34" charset="0"/>
            </a:rPr>
            <a:t>Top-1 accuracy score of 0.73</a:t>
          </a:r>
        </a:p>
      </dgm:t>
    </dgm:pt>
    <dgm:pt modelId="{532BC8A4-CE86-1143-B73E-2504424D73E3}" type="parTrans" cxnId="{0D8641FB-6718-C843-919F-30D02E7597D4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5C7E67FF-A9EB-7C40-9CFA-4A7A3E426AB8}" type="sibTrans" cxnId="{0D8641FB-6718-C843-919F-30D02E7597D4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AB1FBA97-6387-504B-8F07-A26A84B5456B}">
      <dgm:prSet custT="1"/>
      <dgm:spPr>
        <a:solidFill>
          <a:srgbClr val="41748D"/>
        </a:solidFill>
      </dgm:spPr>
      <dgm:t>
        <a:bodyPr/>
        <a:lstStyle/>
        <a:p>
          <a:r>
            <a:rPr lang="de-DE" sz="1800" b="1" dirty="0">
              <a:solidFill>
                <a:schemeClr val="bg1"/>
              </a:solidFill>
              <a:latin typeface="Corbel" panose="020B0503020204020204" pitchFamily="34" charset="0"/>
            </a:rPr>
            <a:t>Date</a:t>
          </a:r>
        </a:p>
      </dgm:t>
    </dgm:pt>
    <dgm:pt modelId="{825D723F-1FDF-7247-B5D9-B4C5095290AC}" type="parTrans" cxnId="{3C268032-D9C1-A147-87D4-0525B0B298CF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5E45AD13-ED54-2242-8B4F-226403502BB9}" type="sibTrans" cxnId="{3C268032-D9C1-A147-87D4-0525B0B298CF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88D909D4-1D47-7547-B199-76D9EFAEE2CB}">
      <dgm:prSet custT="1"/>
      <dgm:spPr/>
      <dgm:t>
        <a:bodyPr/>
        <a:lstStyle/>
        <a:p>
          <a:pPr>
            <a:buNone/>
          </a:pPr>
          <a:r>
            <a:rPr lang="de-DE" sz="1800" b="1" dirty="0">
              <a:solidFill>
                <a:srgbClr val="41748D"/>
              </a:solidFill>
              <a:latin typeface="Corbel" panose="020B0503020204020204" pitchFamily="34" charset="0"/>
            </a:rPr>
            <a:t>November 2020 – June 2021</a:t>
          </a:r>
        </a:p>
      </dgm:t>
    </dgm:pt>
    <dgm:pt modelId="{18A2023A-67C7-2649-8D88-8A895BE42672}" type="parTrans" cxnId="{6F05D2CF-E30F-7049-8A09-D278C8711311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E1F4273A-2D7C-C846-94C6-F253D6A9409F}" type="sibTrans" cxnId="{6F05D2CF-E30F-7049-8A09-D278C8711311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973A380E-D212-AF4E-8371-1D33DDA168D9}" type="pres">
      <dgm:prSet presAssocID="{45519A93-25D2-8047-9505-ABC3E58B8EB3}" presName="Name0" presStyleCnt="0">
        <dgm:presLayoutVars>
          <dgm:dir/>
          <dgm:animLvl val="lvl"/>
          <dgm:resizeHandles val="exact"/>
        </dgm:presLayoutVars>
      </dgm:prSet>
      <dgm:spPr/>
    </dgm:pt>
    <dgm:pt modelId="{2182E525-C411-DA4E-903D-4B63FD946D51}" type="pres">
      <dgm:prSet presAssocID="{4E026661-F7C6-024D-BECE-F35EAA7EE09B}" presName="linNode" presStyleCnt="0"/>
      <dgm:spPr/>
    </dgm:pt>
    <dgm:pt modelId="{095316D6-F976-014C-8DB8-DA4D3F4CF179}" type="pres">
      <dgm:prSet presAssocID="{4E026661-F7C6-024D-BECE-F35EAA7EE09B}" presName="parentText" presStyleLbl="node1" presStyleIdx="0" presStyleCnt="3" custLinFactNeighborX="345" custLinFactNeighborY="288">
        <dgm:presLayoutVars>
          <dgm:chMax val="1"/>
          <dgm:bulletEnabled val="1"/>
        </dgm:presLayoutVars>
      </dgm:prSet>
      <dgm:spPr/>
    </dgm:pt>
    <dgm:pt modelId="{D4E4B093-5188-6D4E-846B-72E9393BA262}" type="pres">
      <dgm:prSet presAssocID="{4E026661-F7C6-024D-BECE-F35EAA7EE09B}" presName="descendantText" presStyleLbl="alignAccFollowNode1" presStyleIdx="0" presStyleCnt="3" custLinFactNeighborX="-466">
        <dgm:presLayoutVars>
          <dgm:bulletEnabled val="1"/>
        </dgm:presLayoutVars>
      </dgm:prSet>
      <dgm:spPr/>
    </dgm:pt>
    <dgm:pt modelId="{0D96601A-1710-FD42-92C9-BF2551EAF1FD}" type="pres">
      <dgm:prSet presAssocID="{19BB4144-8FC9-474B-BB90-3418D52045E1}" presName="sp" presStyleCnt="0"/>
      <dgm:spPr/>
    </dgm:pt>
    <dgm:pt modelId="{1C5E1EA2-4545-3B45-AC8B-151A39FA47BA}" type="pres">
      <dgm:prSet presAssocID="{A6428FE7-6A3E-5F4C-819E-5FCC434AF794}" presName="linNode" presStyleCnt="0"/>
      <dgm:spPr/>
    </dgm:pt>
    <dgm:pt modelId="{5330A249-4161-474A-8D94-47E18BE6790E}" type="pres">
      <dgm:prSet presAssocID="{A6428FE7-6A3E-5F4C-819E-5FCC434AF79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21ED5FA-D0E0-D84A-A214-7ACC968703E0}" type="pres">
      <dgm:prSet presAssocID="{A6428FE7-6A3E-5F4C-819E-5FCC434AF794}" presName="descendantText" presStyleLbl="alignAccFollowNode1" presStyleIdx="1" presStyleCnt="3" custScaleY="110307">
        <dgm:presLayoutVars>
          <dgm:bulletEnabled val="1"/>
        </dgm:presLayoutVars>
      </dgm:prSet>
      <dgm:spPr/>
    </dgm:pt>
    <dgm:pt modelId="{E9A9E6E7-B810-6E4C-8BC0-BD726CA92196}" type="pres">
      <dgm:prSet presAssocID="{6FFB96F0-DB77-AA4D-8873-9A3BD68A7DFC}" presName="sp" presStyleCnt="0"/>
      <dgm:spPr/>
    </dgm:pt>
    <dgm:pt modelId="{4DB07212-BEF0-FF4D-857B-69B1D237B755}" type="pres">
      <dgm:prSet presAssocID="{AB1FBA97-6387-504B-8F07-A26A84B5456B}" presName="linNode" presStyleCnt="0"/>
      <dgm:spPr/>
    </dgm:pt>
    <dgm:pt modelId="{762D6BF6-51E1-BA46-8ED7-3AE730CB43D7}" type="pres">
      <dgm:prSet presAssocID="{AB1FBA97-6387-504B-8F07-A26A84B5456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330F049-D2C7-C748-82FE-65C8D38D0D65}" type="pres">
      <dgm:prSet presAssocID="{AB1FBA97-6387-504B-8F07-A26A84B5456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1B72324-DAFA-8244-B757-EFC11F32B802}" type="presOf" srcId="{88D909D4-1D47-7547-B199-76D9EFAEE2CB}" destId="{1330F049-D2C7-C748-82FE-65C8D38D0D65}" srcOrd="0" destOrd="0" presId="urn:microsoft.com/office/officeart/2005/8/layout/vList5"/>
    <dgm:cxn modelId="{3C268032-D9C1-A147-87D4-0525B0B298CF}" srcId="{45519A93-25D2-8047-9505-ABC3E58B8EB3}" destId="{AB1FBA97-6387-504B-8F07-A26A84B5456B}" srcOrd="2" destOrd="0" parTransId="{825D723F-1FDF-7247-B5D9-B4C5095290AC}" sibTransId="{5E45AD13-ED54-2242-8B4F-226403502BB9}"/>
    <dgm:cxn modelId="{088B6F38-4964-1C42-B69A-0AA1F4FC27C4}" srcId="{45519A93-25D2-8047-9505-ABC3E58B8EB3}" destId="{4E026661-F7C6-024D-BECE-F35EAA7EE09B}" srcOrd="0" destOrd="0" parTransId="{92768953-9631-CD47-9CCC-4EF5193C10EE}" sibTransId="{19BB4144-8FC9-474B-BB90-3418D52045E1}"/>
    <dgm:cxn modelId="{81D37C60-C498-A54B-8113-D3A10814DAFD}" srcId="{45519A93-25D2-8047-9505-ABC3E58B8EB3}" destId="{A6428FE7-6A3E-5F4C-819E-5FCC434AF794}" srcOrd="1" destOrd="0" parTransId="{0CE08B6E-5A64-F240-A575-705910BB9AD6}" sibTransId="{6FFB96F0-DB77-AA4D-8873-9A3BD68A7DFC}"/>
    <dgm:cxn modelId="{9341966D-1DA9-4440-98D8-24915053DBE7}" type="presOf" srcId="{097CA5F4-B8A5-704A-ACB8-7F21CFD3B186}" destId="{D4E4B093-5188-6D4E-846B-72E9393BA262}" srcOrd="0" destOrd="0" presId="urn:microsoft.com/office/officeart/2005/8/layout/vList5"/>
    <dgm:cxn modelId="{37495F70-E0DB-EE4C-BEA6-2B91DBC9FA6F}" type="presOf" srcId="{A6428FE7-6A3E-5F4C-819E-5FCC434AF794}" destId="{5330A249-4161-474A-8D94-47E18BE6790E}" srcOrd="0" destOrd="0" presId="urn:microsoft.com/office/officeart/2005/8/layout/vList5"/>
    <dgm:cxn modelId="{EEAD6485-78D3-EB41-A6A8-8F728BE4CE9E}" type="presOf" srcId="{21DCDB18-4FC9-194F-A5A5-6452C41D24EA}" destId="{C21ED5FA-D0E0-D84A-A214-7ACC968703E0}" srcOrd="0" destOrd="0" presId="urn:microsoft.com/office/officeart/2005/8/layout/vList5"/>
    <dgm:cxn modelId="{DB778E9E-2025-2347-95E5-852B1962AC24}" type="presOf" srcId="{AB1FBA97-6387-504B-8F07-A26A84B5456B}" destId="{762D6BF6-51E1-BA46-8ED7-3AE730CB43D7}" srcOrd="0" destOrd="0" presId="urn:microsoft.com/office/officeart/2005/8/layout/vList5"/>
    <dgm:cxn modelId="{CAB82EBC-C7F1-0F47-9DA0-9DEAEE57F027}" srcId="{4E026661-F7C6-024D-BECE-F35EAA7EE09B}" destId="{097CA5F4-B8A5-704A-ACB8-7F21CFD3B186}" srcOrd="0" destOrd="0" parTransId="{E88C83AA-2D7D-484F-823D-028099DF1A1A}" sibTransId="{2A5E7251-020A-2E49-8689-EF346A127E19}"/>
    <dgm:cxn modelId="{6F05D2CF-E30F-7049-8A09-D278C8711311}" srcId="{AB1FBA97-6387-504B-8F07-A26A84B5456B}" destId="{88D909D4-1D47-7547-B199-76D9EFAEE2CB}" srcOrd="0" destOrd="0" parTransId="{18A2023A-67C7-2649-8D88-8A895BE42672}" sibTransId="{E1F4273A-2D7C-C846-94C6-F253D6A9409F}"/>
    <dgm:cxn modelId="{9B6CD2CF-B164-5B41-8961-045593FF1DEF}" type="presOf" srcId="{45519A93-25D2-8047-9505-ABC3E58B8EB3}" destId="{973A380E-D212-AF4E-8371-1D33DDA168D9}" srcOrd="0" destOrd="0" presId="urn:microsoft.com/office/officeart/2005/8/layout/vList5"/>
    <dgm:cxn modelId="{5E0F24E7-09FB-8541-BB19-C7CEAF2C9DA3}" type="presOf" srcId="{4E026661-F7C6-024D-BECE-F35EAA7EE09B}" destId="{095316D6-F976-014C-8DB8-DA4D3F4CF179}" srcOrd="0" destOrd="0" presId="urn:microsoft.com/office/officeart/2005/8/layout/vList5"/>
    <dgm:cxn modelId="{0D8641FB-6718-C843-919F-30D02E7597D4}" srcId="{A6428FE7-6A3E-5F4C-819E-5FCC434AF794}" destId="{21DCDB18-4FC9-194F-A5A5-6452C41D24EA}" srcOrd="0" destOrd="0" parTransId="{532BC8A4-CE86-1143-B73E-2504424D73E3}" sibTransId="{5C7E67FF-A9EB-7C40-9CFA-4A7A3E426AB8}"/>
    <dgm:cxn modelId="{5C39C3AF-5B9E-6D46-AA28-99FCCCFC2E33}" type="presParOf" srcId="{973A380E-D212-AF4E-8371-1D33DDA168D9}" destId="{2182E525-C411-DA4E-903D-4B63FD946D51}" srcOrd="0" destOrd="0" presId="urn:microsoft.com/office/officeart/2005/8/layout/vList5"/>
    <dgm:cxn modelId="{5B37CE57-2361-AC4F-97D3-A70F91AE1C8F}" type="presParOf" srcId="{2182E525-C411-DA4E-903D-4B63FD946D51}" destId="{095316D6-F976-014C-8DB8-DA4D3F4CF179}" srcOrd="0" destOrd="0" presId="urn:microsoft.com/office/officeart/2005/8/layout/vList5"/>
    <dgm:cxn modelId="{1A542290-78D1-5C42-8EFE-2F8BE4BE0C8A}" type="presParOf" srcId="{2182E525-C411-DA4E-903D-4B63FD946D51}" destId="{D4E4B093-5188-6D4E-846B-72E9393BA262}" srcOrd="1" destOrd="0" presId="urn:microsoft.com/office/officeart/2005/8/layout/vList5"/>
    <dgm:cxn modelId="{B033377B-7B2D-5043-B520-21058C9CF02C}" type="presParOf" srcId="{973A380E-D212-AF4E-8371-1D33DDA168D9}" destId="{0D96601A-1710-FD42-92C9-BF2551EAF1FD}" srcOrd="1" destOrd="0" presId="urn:microsoft.com/office/officeart/2005/8/layout/vList5"/>
    <dgm:cxn modelId="{F78CC8FD-0623-4A43-B86F-2E1ECFBB963F}" type="presParOf" srcId="{973A380E-D212-AF4E-8371-1D33DDA168D9}" destId="{1C5E1EA2-4545-3B45-AC8B-151A39FA47BA}" srcOrd="2" destOrd="0" presId="urn:microsoft.com/office/officeart/2005/8/layout/vList5"/>
    <dgm:cxn modelId="{AC5DA459-051A-954B-9760-56211A9714B0}" type="presParOf" srcId="{1C5E1EA2-4545-3B45-AC8B-151A39FA47BA}" destId="{5330A249-4161-474A-8D94-47E18BE6790E}" srcOrd="0" destOrd="0" presId="urn:microsoft.com/office/officeart/2005/8/layout/vList5"/>
    <dgm:cxn modelId="{BF331D1F-ECB5-1441-9EB6-AD0CC2DC7B5E}" type="presParOf" srcId="{1C5E1EA2-4545-3B45-AC8B-151A39FA47BA}" destId="{C21ED5FA-D0E0-D84A-A214-7ACC968703E0}" srcOrd="1" destOrd="0" presId="urn:microsoft.com/office/officeart/2005/8/layout/vList5"/>
    <dgm:cxn modelId="{9C0D7328-D598-D94A-97A5-E7ADCDF279D5}" type="presParOf" srcId="{973A380E-D212-AF4E-8371-1D33DDA168D9}" destId="{E9A9E6E7-B810-6E4C-8BC0-BD726CA92196}" srcOrd="3" destOrd="0" presId="urn:microsoft.com/office/officeart/2005/8/layout/vList5"/>
    <dgm:cxn modelId="{10DDF3F8-50D4-5C4D-A8A5-FC2D0E7CF840}" type="presParOf" srcId="{973A380E-D212-AF4E-8371-1D33DDA168D9}" destId="{4DB07212-BEF0-FF4D-857B-69B1D237B755}" srcOrd="4" destOrd="0" presId="urn:microsoft.com/office/officeart/2005/8/layout/vList5"/>
    <dgm:cxn modelId="{A876C1D6-82F4-3F4D-BEFB-FFB6BEC75BC5}" type="presParOf" srcId="{4DB07212-BEF0-FF4D-857B-69B1D237B755}" destId="{762D6BF6-51E1-BA46-8ED7-3AE730CB43D7}" srcOrd="0" destOrd="0" presId="urn:microsoft.com/office/officeart/2005/8/layout/vList5"/>
    <dgm:cxn modelId="{EECCB51B-8B31-064D-9E73-3C48737D0E29}" type="presParOf" srcId="{4DB07212-BEF0-FF4D-857B-69B1D237B755}" destId="{1330F049-D2C7-C748-82FE-65C8D38D0D6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4B093-5188-6D4E-846B-72E9393BA262}">
      <dsp:nvSpPr>
        <dsp:cNvPr id="0" name=""/>
        <dsp:cNvSpPr/>
      </dsp:nvSpPr>
      <dsp:spPr>
        <a:xfrm rot="5400000">
          <a:off x="7341084" y="-3303558"/>
          <a:ext cx="408199" cy="71189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>
              <a:solidFill>
                <a:srgbClr val="41748D"/>
              </a:solidFill>
              <a:latin typeface="Corbel" panose="020B0503020204020204" pitchFamily="34" charset="0"/>
            </a:rPr>
            <a:t>800 </a:t>
          </a:r>
          <a:r>
            <a:rPr lang="de-DE" sz="1800" b="1" kern="1200" dirty="0" err="1">
              <a:solidFill>
                <a:srgbClr val="41748D"/>
              </a:solidFill>
              <a:latin typeface="Corbel" panose="020B0503020204020204" pitchFamily="34" charset="0"/>
            </a:rPr>
            <a:t>fragments</a:t>
          </a:r>
          <a:r>
            <a:rPr lang="de-DE" sz="1800" b="1" kern="1200" dirty="0">
              <a:solidFill>
                <a:srgbClr val="41748D"/>
              </a:solidFill>
              <a:latin typeface="Corbel" panose="020B0503020204020204" pitchFamily="34" charset="0"/>
            </a:rPr>
            <a:t> (University </a:t>
          </a:r>
          <a:r>
            <a:rPr lang="de-DE" sz="1800" b="1" kern="1200" dirty="0" err="1">
              <a:solidFill>
                <a:srgbClr val="41748D"/>
              </a:solidFill>
              <a:latin typeface="Corbel" panose="020B0503020204020204" pitchFamily="34" charset="0"/>
            </a:rPr>
            <a:t>of</a:t>
          </a:r>
          <a:r>
            <a:rPr lang="de-DE" sz="1800" b="1" kern="1200" dirty="0">
              <a:solidFill>
                <a:srgbClr val="41748D"/>
              </a:solidFill>
              <a:latin typeface="Corbel" panose="020B0503020204020204" pitchFamily="34" charset="0"/>
            </a:rPr>
            <a:t> Michigan)</a:t>
          </a:r>
        </a:p>
      </dsp:txBody>
      <dsp:txXfrm rot="-5400000">
        <a:off x="3985728" y="71725"/>
        <a:ext cx="7098986" cy="368345"/>
      </dsp:txXfrm>
    </dsp:sp>
    <dsp:sp modelId="{095316D6-F976-014C-8DB8-DA4D3F4CF179}">
      <dsp:nvSpPr>
        <dsp:cNvPr id="0" name=""/>
        <dsp:cNvSpPr/>
      </dsp:nvSpPr>
      <dsp:spPr>
        <a:xfrm>
          <a:off x="24560" y="2242"/>
          <a:ext cx="4004388" cy="510249"/>
        </a:xfrm>
        <a:prstGeom prst="roundRect">
          <a:avLst/>
        </a:prstGeom>
        <a:solidFill>
          <a:srgbClr val="41748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baseline="0" dirty="0">
              <a:solidFill>
                <a:schemeClr val="bg1"/>
              </a:solidFill>
              <a:latin typeface="Corbel" panose="020B0503020204020204" pitchFamily="34" charset="0"/>
            </a:rPr>
            <a:t>Data</a:t>
          </a:r>
          <a:endParaRPr lang="de-DE" sz="18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49468" y="27150"/>
        <a:ext cx="3954572" cy="460433"/>
      </dsp:txXfrm>
    </dsp:sp>
    <dsp:sp modelId="{C21ED5FA-D0E0-D84A-A214-7ACC968703E0}">
      <dsp:nvSpPr>
        <dsp:cNvPr id="0" name=""/>
        <dsp:cNvSpPr/>
      </dsp:nvSpPr>
      <dsp:spPr>
        <a:xfrm rot="5400000">
          <a:off x="7338708" y="-2767796"/>
          <a:ext cx="450273" cy="71189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noProof="0" dirty="0">
              <a:solidFill>
                <a:srgbClr val="41748D"/>
              </a:solidFill>
              <a:latin typeface="Corbel" panose="020B0503020204020204" pitchFamily="34" charset="0"/>
            </a:rPr>
            <a:t>Top-1 accuracy score of 0.73</a:t>
          </a:r>
        </a:p>
      </dsp:txBody>
      <dsp:txXfrm rot="-5400000">
        <a:off x="4004389" y="588504"/>
        <a:ext cx="7096932" cy="406311"/>
      </dsp:txXfrm>
    </dsp:sp>
    <dsp:sp modelId="{5330A249-4161-474A-8D94-47E18BE6790E}">
      <dsp:nvSpPr>
        <dsp:cNvPr id="0" name=""/>
        <dsp:cNvSpPr/>
      </dsp:nvSpPr>
      <dsp:spPr>
        <a:xfrm>
          <a:off x="0" y="536535"/>
          <a:ext cx="4004388" cy="510249"/>
        </a:xfrm>
        <a:prstGeom prst="roundRect">
          <a:avLst/>
        </a:prstGeom>
        <a:solidFill>
          <a:srgbClr val="41748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chemeClr val="bg1"/>
              </a:solidFill>
              <a:latin typeface="Corbel" panose="020B0503020204020204" pitchFamily="34" charset="0"/>
            </a:rPr>
            <a:t>Results</a:t>
          </a:r>
        </a:p>
      </dsp:txBody>
      <dsp:txXfrm>
        <a:off x="24908" y="561443"/>
        <a:ext cx="3954572" cy="460433"/>
      </dsp:txXfrm>
    </dsp:sp>
    <dsp:sp modelId="{1330F049-D2C7-C748-82FE-65C8D38D0D65}">
      <dsp:nvSpPr>
        <dsp:cNvPr id="0" name=""/>
        <dsp:cNvSpPr/>
      </dsp:nvSpPr>
      <dsp:spPr>
        <a:xfrm rot="5400000">
          <a:off x="7359745" y="-2232033"/>
          <a:ext cx="408199" cy="711891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>
              <a:solidFill>
                <a:srgbClr val="41748D"/>
              </a:solidFill>
              <a:latin typeface="Corbel" panose="020B0503020204020204" pitchFamily="34" charset="0"/>
            </a:rPr>
            <a:t>November 2020 – June 2021</a:t>
          </a:r>
        </a:p>
      </dsp:txBody>
      <dsp:txXfrm rot="-5400000">
        <a:off x="4004389" y="1143250"/>
        <a:ext cx="7098986" cy="368345"/>
      </dsp:txXfrm>
    </dsp:sp>
    <dsp:sp modelId="{762D6BF6-51E1-BA46-8ED7-3AE730CB43D7}">
      <dsp:nvSpPr>
        <dsp:cNvPr id="0" name=""/>
        <dsp:cNvSpPr/>
      </dsp:nvSpPr>
      <dsp:spPr>
        <a:xfrm>
          <a:off x="0" y="1072297"/>
          <a:ext cx="4004388" cy="510249"/>
        </a:xfrm>
        <a:prstGeom prst="roundRect">
          <a:avLst/>
        </a:prstGeom>
        <a:solidFill>
          <a:srgbClr val="41748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chemeClr val="bg1"/>
              </a:solidFill>
              <a:latin typeface="Corbel" panose="020B0503020204020204" pitchFamily="34" charset="0"/>
            </a:rPr>
            <a:t>Date</a:t>
          </a:r>
        </a:p>
      </dsp:txBody>
      <dsp:txXfrm>
        <a:off x="24908" y="1097205"/>
        <a:ext cx="3954572" cy="460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034DDB-8188-9049-8273-7F12870588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D7D3F4-08F3-204E-A0F9-F5D5E041E8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49AB0-3226-AC4C-9912-CBFC81E7C2EA}" type="datetimeFigureOut">
              <a:t>27.01.22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166F84-068B-E94E-AAEB-C334A85194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47F696-0639-B342-A3FB-E6A14F1E0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39C18-3396-A64C-ADBE-ED48C23E9DA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384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28842-C87C-48CA-9391-FAF7F08F0CF8}" type="datetimeFigureOut">
              <a:rPr lang="de-DE" smtClean="0"/>
              <a:t>27.01.22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9BFD5-0B46-4805-9535-1320D09AE9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93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Determining the influence of papyrus features on fragment retrieval with Deep Metric Learning. That means my goal is to assemble papyrus fragments and learn which papyrus characteristics are important to </a:t>
            </a:r>
            <a:r>
              <a:rPr lang="en-US" dirty="0" err="1"/>
              <a:t>reasable</a:t>
            </a:r>
            <a:r>
              <a:rPr lang="en-US" dirty="0"/>
              <a:t> them </a:t>
            </a:r>
            <a:r>
              <a:rPr lang="en-US" dirty="0" err="1"/>
              <a:t>sucessfully</a:t>
            </a:r>
            <a:r>
              <a:rPr lang="en-US" dirty="0"/>
              <a:t>. </a:t>
            </a:r>
            <a:r>
              <a:rPr lang="en-US" dirty="0" err="1"/>
              <a:t>Finaly</a:t>
            </a:r>
            <a:r>
              <a:rPr lang="en-US" dirty="0"/>
              <a:t>, by exploiting exactly such characteristics I try to increase the accuracy of such an algorithm.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589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Self-supervised deep metric learning on ancient papyrus fragments where first used </a:t>
            </a:r>
            <a:r>
              <a:rPr lang="en-US" dirty="0" err="1"/>
              <a:t>py</a:t>
            </a:r>
            <a:r>
              <a:rPr lang="en-US" dirty="0"/>
              <a:t> Antoine </a:t>
            </a:r>
            <a:r>
              <a:rPr lang="en-US" dirty="0" err="1"/>
              <a:t>Pirrone</a:t>
            </a:r>
            <a:r>
              <a:rPr lang="en-US" dirty="0"/>
              <a:t> </a:t>
            </a:r>
            <a:r>
              <a:rPr lang="en-US" dirty="0" err="1"/>
              <a:t>Marei</a:t>
            </a:r>
            <a:r>
              <a:rPr lang="en-US" dirty="0"/>
              <a:t> </a:t>
            </a:r>
            <a:r>
              <a:rPr lang="en-US" dirty="0" err="1"/>
              <a:t>Beurton</a:t>
            </a:r>
            <a:r>
              <a:rPr lang="en-US" dirty="0"/>
              <a:t> and Nichols </a:t>
            </a:r>
            <a:r>
              <a:rPr lang="en-US" dirty="0" err="1"/>
              <a:t>Jounet</a:t>
            </a:r>
            <a:r>
              <a:rPr lang="en-US" dirty="0"/>
              <a:t>.  In order to </a:t>
            </a:r>
            <a:r>
              <a:rPr lang="en-US" dirty="0" err="1"/>
              <a:t>comapre</a:t>
            </a:r>
            <a:r>
              <a:rPr lang="en-US" dirty="0"/>
              <a:t> my results I used also the </a:t>
            </a:r>
            <a:r>
              <a:rPr lang="en-US" dirty="0" err="1"/>
              <a:t>Papyry</a:t>
            </a:r>
            <a:r>
              <a:rPr lang="en-US" dirty="0"/>
              <a:t> Database of the Michigan </a:t>
            </a:r>
            <a:r>
              <a:rPr lang="en-US" dirty="0" err="1"/>
              <a:t>Universty</a:t>
            </a:r>
            <a:r>
              <a:rPr lang="en-US" dirty="0"/>
              <a:t>. Even though they </a:t>
            </a:r>
            <a:r>
              <a:rPr lang="en-US" dirty="0" err="1"/>
              <a:t>reacht</a:t>
            </a:r>
            <a:r>
              <a:rPr lang="en-US" dirty="0"/>
              <a:t> a very nice accuracy the paper </a:t>
            </a:r>
            <a:r>
              <a:rPr lang="en-US" dirty="0" err="1"/>
              <a:t>fils</a:t>
            </a:r>
            <a:r>
              <a:rPr lang="en-US" dirty="0"/>
              <a:t> of providing data for verification. Also some assumptions where made without getting into detail or proving them by doing further experiments. This I why I wanted to test the </a:t>
            </a:r>
            <a:r>
              <a:rPr lang="en-US" dirty="0" err="1"/>
              <a:t>approch</a:t>
            </a:r>
            <a:r>
              <a:rPr lang="en-US" dirty="0"/>
              <a:t> on similar data </a:t>
            </a:r>
            <a:r>
              <a:rPr lang="en-US" dirty="0" err="1"/>
              <a:t>agian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785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mentioned earlier I want also show that special papyrus characteristics can be used to </a:t>
            </a:r>
            <a:r>
              <a:rPr lang="en-US" dirty="0" err="1"/>
              <a:t>retrive</a:t>
            </a:r>
            <a:r>
              <a:rPr lang="en-US" dirty="0"/>
              <a:t> fragments and determine </a:t>
            </a:r>
            <a:r>
              <a:rPr lang="en-US" dirty="0" err="1"/>
              <a:t>postitions</a:t>
            </a:r>
            <a:r>
              <a:rPr lang="en-US" dirty="0"/>
              <a:t>. To find and extend the fibers it's important to </a:t>
            </a:r>
            <a:r>
              <a:rPr lang="en-US" dirty="0" err="1"/>
              <a:t>separat</a:t>
            </a:r>
            <a:r>
              <a:rPr lang="en-US" dirty="0"/>
              <a:t> the for and the background. </a:t>
            </a:r>
          </a:p>
          <a:p>
            <a:r>
              <a:rPr lang="en-US" dirty="0"/>
              <a:t>To do so I use first binarization on the images and than </a:t>
            </a:r>
            <a:r>
              <a:rPr lang="en-US" dirty="0" err="1"/>
              <a:t>inpaint</a:t>
            </a:r>
            <a:r>
              <a:rPr lang="en-US" dirty="0"/>
              <a:t> the text. How a stat of the art binarization on papyri data could be optioned is </a:t>
            </a:r>
            <a:r>
              <a:rPr lang="en-US" dirty="0" err="1"/>
              <a:t>nicly</a:t>
            </a:r>
            <a:r>
              <a:rPr lang="en-US" dirty="0"/>
              <a:t> </a:t>
            </a:r>
            <a:r>
              <a:rPr lang="en-US" dirty="0" err="1"/>
              <a:t>summerized</a:t>
            </a:r>
            <a:r>
              <a:rPr lang="en-US" dirty="0"/>
              <a:t> by </a:t>
            </a:r>
            <a:r>
              <a:rPr lang="en-US" dirty="0" err="1"/>
              <a:t>chris</a:t>
            </a:r>
            <a:r>
              <a:rPr lang="en-US" dirty="0"/>
              <a:t> </a:t>
            </a:r>
            <a:r>
              <a:rPr lang="en-US" dirty="0" err="1"/>
              <a:t>tensmyer</a:t>
            </a:r>
            <a:r>
              <a:rPr lang="en-US" dirty="0"/>
              <a:t> and tony </a:t>
            </a:r>
            <a:r>
              <a:rPr lang="en-US" dirty="0" err="1"/>
              <a:t>martinez</a:t>
            </a:r>
            <a:r>
              <a:rPr lang="en-US" dirty="0"/>
              <a:t>. In their paper they also mentioned a trend in computer vision for historical </a:t>
            </a:r>
            <a:r>
              <a:rPr lang="en-US" dirty="0" err="1"/>
              <a:t>herritage</a:t>
            </a:r>
            <a:r>
              <a:rPr lang="en-US" dirty="0"/>
              <a:t> from </a:t>
            </a:r>
            <a:r>
              <a:rPr lang="en-US" dirty="0" err="1"/>
              <a:t>histroical</a:t>
            </a:r>
            <a:r>
              <a:rPr lang="en-US" dirty="0"/>
              <a:t> data made of other </a:t>
            </a:r>
            <a:r>
              <a:rPr lang="en-US" dirty="0" err="1"/>
              <a:t>matrials</a:t>
            </a:r>
            <a:r>
              <a:rPr lang="en-US" dirty="0"/>
              <a:t> towards papyri data. To get ride of the text I planned to use an state-of-the art </a:t>
            </a:r>
            <a:r>
              <a:rPr lang="en-US" dirty="0" err="1"/>
              <a:t>inpating</a:t>
            </a:r>
            <a:r>
              <a:rPr lang="en-US" dirty="0"/>
              <a:t> as </a:t>
            </a:r>
            <a:r>
              <a:rPr lang="en-US" dirty="0" err="1"/>
              <a:t>presenation</a:t>
            </a:r>
            <a:r>
              <a:rPr lang="en-US" dirty="0"/>
              <a:t> by Roman </a:t>
            </a:r>
            <a:r>
              <a:rPr lang="en-US" dirty="0" err="1"/>
              <a:t>Survorov</a:t>
            </a:r>
            <a:r>
              <a:rPr lang="en-US" dirty="0"/>
              <a:t> and his </a:t>
            </a:r>
            <a:r>
              <a:rPr lang="en-US" dirty="0" err="1"/>
              <a:t>colleques</a:t>
            </a:r>
            <a:r>
              <a:rPr lang="en-US" dirty="0"/>
              <a:t>. However, it is unclear until now if this algorithm work on papyri data and if it is </a:t>
            </a:r>
            <a:r>
              <a:rPr lang="en-US" dirty="0" err="1"/>
              <a:t>computial</a:t>
            </a:r>
            <a:r>
              <a:rPr lang="en-US" dirty="0"/>
              <a:t> </a:t>
            </a:r>
            <a:r>
              <a:rPr lang="en-US" dirty="0" err="1"/>
              <a:t>efficicent</a:t>
            </a:r>
            <a:r>
              <a:rPr lang="en-US" dirty="0"/>
              <a:t> </a:t>
            </a:r>
            <a:r>
              <a:rPr lang="en-US" dirty="0" err="1"/>
              <a:t>engough</a:t>
            </a:r>
            <a:r>
              <a:rPr lang="en-US" dirty="0"/>
              <a:t> to be </a:t>
            </a:r>
            <a:r>
              <a:rPr lang="en-US" dirty="0" err="1"/>
              <a:t>usefull</a:t>
            </a:r>
            <a:r>
              <a:rPr lang="en-US" dirty="0"/>
              <a:t> in my case.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45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motivation</a:t>
            </a:r>
            <a:r>
              <a:rPr lang="de-DE" dirty="0"/>
              <a:t>, </a:t>
            </a:r>
            <a:r>
              <a:rPr lang="de-DE" dirty="0" err="1"/>
              <a:t>introduced</a:t>
            </a:r>
            <a:r>
              <a:rPr lang="de-DE" dirty="0"/>
              <a:t>  </a:t>
            </a:r>
            <a:r>
              <a:rPr lang="de-DE" dirty="0" err="1"/>
              <a:t>approaches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510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references.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662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I would like to create a Papyrus dataset first. Then I will use metric learning to </a:t>
            </a:r>
            <a:r>
              <a:rPr lang="en-US" dirty="0" err="1"/>
              <a:t>reasmble</a:t>
            </a:r>
            <a:r>
              <a:rPr lang="en-US" dirty="0"/>
              <a:t> papyrus fragments and </a:t>
            </a:r>
            <a:r>
              <a:rPr lang="en-US" dirty="0" err="1"/>
              <a:t>lastI</a:t>
            </a:r>
            <a:r>
              <a:rPr lang="en-US" dirty="0"/>
              <a:t> will investigate the effect of papyrus characteristics with respect to fragment </a:t>
            </a:r>
            <a:r>
              <a:rPr lang="en-US" dirty="0" err="1"/>
              <a:t>retrival</a:t>
            </a:r>
            <a:r>
              <a:rPr lang="en-US" dirty="0"/>
              <a:t>. Finally I would like to thank you for your attention. If there are still questions, I am happy to answer them.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18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Before</a:t>
            </a:r>
            <a:r>
              <a:rPr lang="de-DE" dirty="0"/>
              <a:t> I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motivation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realted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 will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myself</a:t>
            </a:r>
            <a:r>
              <a:rPr lang="de-DE" dirty="0"/>
              <a:t>.</a:t>
            </a:r>
          </a:p>
          <a:p>
            <a:r>
              <a:rPr lang="de-DE" dirty="0" err="1"/>
              <a:t>My</a:t>
            </a:r>
            <a:r>
              <a:rPr lang="de-DE" dirty="0"/>
              <a:t> Name </a:t>
            </a:r>
            <a:r>
              <a:rPr lang="de-DE" dirty="0" err="1"/>
              <a:t>is</a:t>
            </a:r>
            <a:r>
              <a:rPr lang="de-DE" dirty="0"/>
              <a:t> Timo Bohnstedt.</a:t>
            </a:r>
          </a:p>
          <a:p>
            <a:r>
              <a:rPr lang="de-DE" dirty="0"/>
              <a:t>I am </a:t>
            </a:r>
            <a:r>
              <a:rPr lang="de-DE" dirty="0" err="1"/>
              <a:t>almost</a:t>
            </a:r>
            <a:r>
              <a:rPr lang="de-DE" dirty="0"/>
              <a:t> 30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.</a:t>
            </a:r>
          </a:p>
          <a:p>
            <a:r>
              <a:rPr lang="de-DE" dirty="0" err="1"/>
              <a:t>Currently</a:t>
            </a:r>
            <a:r>
              <a:rPr lang="de-DE" dirty="0"/>
              <a:t> I also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scienctist</a:t>
            </a:r>
            <a:r>
              <a:rPr lang="de-DE" dirty="0"/>
              <a:t> @ </a:t>
            </a:r>
            <a:r>
              <a:rPr lang="de-DE" dirty="0" err="1"/>
              <a:t>accenture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 in </a:t>
            </a:r>
            <a:r>
              <a:rPr lang="de-DE" dirty="0" err="1"/>
              <a:t>vienna</a:t>
            </a:r>
            <a:r>
              <a:rPr lang="de-DE" dirty="0"/>
              <a:t>. </a:t>
            </a:r>
          </a:p>
          <a:p>
            <a:r>
              <a:rPr lang="de-DE" dirty="0" err="1"/>
              <a:t>If</a:t>
            </a:r>
            <a:r>
              <a:rPr lang="de-DE" dirty="0"/>
              <a:t> I am not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I </a:t>
            </a:r>
            <a:r>
              <a:rPr lang="de-DE" dirty="0" err="1"/>
              <a:t>love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participate</a:t>
            </a:r>
            <a:r>
              <a:rPr lang="de-DE" dirty="0"/>
              <a:t> in </a:t>
            </a:r>
            <a:r>
              <a:rPr lang="de-DE" dirty="0" err="1"/>
              <a:t>hackathons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relax I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mountins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36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asking </a:t>
            </a:r>
            <a:r>
              <a:rPr lang="en-US" dirty="0" err="1"/>
              <a:t>youself</a:t>
            </a:r>
            <a:r>
              <a:rPr lang="en-US" dirty="0"/>
              <a:t> why does papyri matter you could ask yourself  what do these three people have in common?</a:t>
            </a:r>
          </a:p>
          <a:p>
            <a:r>
              <a:rPr lang="en-US" dirty="0"/>
              <a:t>Tutankhamun, Homer, and </a:t>
            </a:r>
            <a:r>
              <a:rPr lang="en-US" dirty="0" err="1"/>
              <a:t>Ceaser</a:t>
            </a:r>
            <a:r>
              <a:rPr lang="en-US" dirty="0"/>
              <a:t> lived in vast empires with large administrations. </a:t>
            </a:r>
          </a:p>
          <a:p>
            <a:r>
              <a:rPr lang="en-US" dirty="0"/>
              <a:t>Like today, such empires produce a vast amount of information.</a:t>
            </a:r>
          </a:p>
          <a:p>
            <a:r>
              <a:rPr lang="en-US" dirty="0"/>
              <a:t>All three empires used paper for a long time, obtained from the papyrus plant, so-called papyri, To preserve and distribute this information. </a:t>
            </a:r>
          </a:p>
          <a:p>
            <a:r>
              <a:rPr lang="en-US" dirty="0"/>
              <a:t>So whether Tutankhamun's order to build a pyramid, the Odyssey poem in Original or </a:t>
            </a:r>
            <a:r>
              <a:rPr lang="en-US" dirty="0" err="1"/>
              <a:t>Ceaser's</a:t>
            </a:r>
            <a:r>
              <a:rPr lang="en-US" dirty="0"/>
              <a:t> letters, much of it is recorded on papyrus. </a:t>
            </a:r>
          </a:p>
          <a:p>
            <a:r>
              <a:rPr lang="en-US" dirty="0"/>
              <a:t>Generally speaking, If we want to understand the history of these empires and their cultural heritage, it is crucial to evaluate this papyrus.</a:t>
            </a:r>
          </a:p>
          <a:p>
            <a:r>
              <a:rPr lang="en-US" dirty="0"/>
              <a:t>Paper made from papyrus was the chief writing material in ancient Egypt, was adopted by the Greeks, and was used extensively in the Roman Empire. </a:t>
            </a:r>
          </a:p>
          <a:p>
            <a:r>
              <a:rPr lang="en-US" dirty="0"/>
              <a:t>It was used not only for the production of books (in roll or scroll form) but also for correspondence and legal documents.</a:t>
            </a:r>
          </a:p>
          <a:p>
            <a:r>
              <a:rPr lang="en-US" dirty="0"/>
              <a:t>This is exactly why papyri matters.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43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papyrus</a:t>
            </a:r>
            <a:r>
              <a:rPr lang="de-DE" dirty="0"/>
              <a:t> (</a:t>
            </a:r>
            <a:r>
              <a:rPr lang="de-DE" dirty="0" err="1"/>
              <a:t>fragments</a:t>
            </a:r>
            <a:r>
              <a:rPr lang="de-DE" dirty="0"/>
              <a:t>) </a:t>
            </a:r>
            <a:r>
              <a:rPr lang="de-DE" dirty="0" err="1"/>
              <a:t>worldwide</a:t>
            </a:r>
            <a:r>
              <a:rPr lang="de-DE" dirty="0"/>
              <a:t>. Not all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assembled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. As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assemble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.</a:t>
            </a:r>
          </a:p>
          <a:p>
            <a:r>
              <a:rPr lang="de-DE" dirty="0"/>
              <a:t>So,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histoircans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in </a:t>
            </a:r>
            <a:r>
              <a:rPr lang="de-DE" dirty="0" err="1"/>
              <a:t>vienna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reasbmle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an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do </a:t>
            </a:r>
            <a:r>
              <a:rPr lang="de-DE" dirty="0" err="1"/>
              <a:t>papyrologists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histroicans</a:t>
            </a:r>
            <a:r>
              <a:rPr lang="de-DE" dirty="0"/>
              <a:t> 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feavour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34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same time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papyrus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stress, </a:t>
            </a:r>
            <a:r>
              <a:rPr lang="de-DE" dirty="0" err="1"/>
              <a:t>moisture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worm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, but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exhibits</a:t>
            </a:r>
            <a:r>
              <a:rPr lang="de-DE" dirty="0"/>
              <a:t> </a:t>
            </a:r>
            <a:r>
              <a:rPr lang="de-DE" dirty="0" err="1"/>
              <a:t>surprisingly</a:t>
            </a:r>
            <a:r>
              <a:rPr lang="de-DE" dirty="0"/>
              <a:t> high </a:t>
            </a:r>
            <a:r>
              <a:rPr lang="de-DE" dirty="0" err="1"/>
              <a:t>durability</a:t>
            </a:r>
            <a:r>
              <a:rPr lang="de-DE" dirty="0"/>
              <a:t>. 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papyrus</a:t>
            </a:r>
            <a:r>
              <a:rPr lang="de-DE" dirty="0"/>
              <a:t> </a:t>
            </a:r>
            <a:r>
              <a:rPr lang="de-DE" dirty="0" err="1"/>
              <a:t>ages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reassemble</a:t>
            </a:r>
            <a:r>
              <a:rPr lang="de-DE" dirty="0"/>
              <a:t> </a:t>
            </a:r>
            <a:r>
              <a:rPr lang="de-DE" dirty="0" err="1"/>
              <a:t>fragmented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distinguishes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in such </a:t>
            </a:r>
            <a:r>
              <a:rPr lang="de-DE" dirty="0" err="1"/>
              <a:t>papyrus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scientists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on </a:t>
            </a:r>
            <a:r>
              <a:rPr lang="de-DE" dirty="0" err="1"/>
              <a:t>cultural</a:t>
            </a:r>
            <a:r>
              <a:rPr lang="de-DE" dirty="0"/>
              <a:t> </a:t>
            </a:r>
            <a:r>
              <a:rPr lang="de-DE" dirty="0" err="1"/>
              <a:t>heritage</a:t>
            </a:r>
            <a:r>
              <a:rPr lang="de-DE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0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must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foreground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histogram</a:t>
            </a:r>
            <a:r>
              <a:rPr lang="de-DE" dirty="0"/>
              <a:t>. Through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was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1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hugeh</a:t>
            </a:r>
            <a:r>
              <a:rPr lang="de-DE" dirty="0"/>
              <a:t> </a:t>
            </a:r>
            <a:r>
              <a:rPr lang="de-DE" dirty="0" err="1"/>
              <a:t>obstace</a:t>
            </a:r>
            <a:r>
              <a:rPr lang="de-DE" dirty="0"/>
              <a:t> I </a:t>
            </a:r>
            <a:r>
              <a:rPr lang="de-DE" dirty="0" err="1"/>
              <a:t>faced</a:t>
            </a:r>
            <a:r>
              <a:rPr lang="de-DE" dirty="0"/>
              <a:t> was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differ</a:t>
            </a:r>
            <a:r>
              <a:rPr lang="de-DE" dirty="0"/>
              <a:t> </a:t>
            </a:r>
            <a:r>
              <a:rPr lang="de-DE" dirty="0" err="1"/>
              <a:t>heavely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a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neccesary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represantive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form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fragment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a valid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useable</a:t>
            </a:r>
            <a:r>
              <a:rPr lang="de-DE" dirty="0"/>
              <a:t> form. </a:t>
            </a:r>
          </a:p>
          <a:p>
            <a:r>
              <a:rPr lang="de-DE" dirty="0" err="1"/>
              <a:t>To</a:t>
            </a:r>
            <a:r>
              <a:rPr lang="de-DE" dirty="0"/>
              <a:t> do so I </a:t>
            </a:r>
            <a:r>
              <a:rPr lang="de-DE" dirty="0" err="1"/>
              <a:t>craeted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de-DE" dirty="0" err="1"/>
              <a:t>mxm</a:t>
            </a:r>
            <a:r>
              <a:rPr lang="de-DE" dirty="0"/>
              <a:t> non-</a:t>
            </a:r>
            <a:r>
              <a:rPr lang="de-DE" dirty="0" err="1"/>
              <a:t>overlapping</a:t>
            </a:r>
            <a:r>
              <a:rPr lang="de-DE" dirty="0"/>
              <a:t> </a:t>
            </a:r>
            <a:r>
              <a:rPr lang="de-DE" dirty="0" err="1"/>
              <a:t>patches</a:t>
            </a:r>
            <a:r>
              <a:rPr lang="de-DE" dirty="0"/>
              <a:t>. The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retrived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varinance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fragment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"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image</a:t>
            </a:r>
            <a:r>
              <a:rPr lang="de-DE" dirty="0"/>
              <a:t>".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an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realtion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fragment</a:t>
            </a:r>
            <a:r>
              <a:rPr lang="de-DE" dirty="0"/>
              <a:t> </a:t>
            </a:r>
            <a:r>
              <a:rPr lang="de-DE" dirty="0" err="1"/>
              <a:t>characteristsics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importance</a:t>
            </a:r>
            <a:r>
              <a:rPr lang="de-DE" dirty="0"/>
              <a:t>.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experimenting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usefull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fragment</a:t>
            </a:r>
            <a:r>
              <a:rPr lang="de-DE" dirty="0"/>
              <a:t> </a:t>
            </a:r>
            <a:r>
              <a:rPr lang="de-DE" dirty="0" err="1"/>
              <a:t>retrival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6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retrieve fragments I use metric learning. That means a deep neural network learns a distance such that the embeddings which belong to positive examples are close to the anchor and the embeddings which belong to negative examples are far apart from the anchor. This </a:t>
            </a:r>
            <a:r>
              <a:rPr lang="en-US" dirty="0" err="1"/>
              <a:t>approch</a:t>
            </a:r>
            <a:r>
              <a:rPr lang="en-US" dirty="0"/>
              <a:t> has shown to be effective while working with papyri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9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zh-CN" dirty="0"/>
              <a:t>As </a:t>
            </a:r>
            <a:r>
              <a:rPr lang="de-DE" altLang="zh-CN" dirty="0" err="1"/>
              <a:t>said</a:t>
            </a:r>
            <a:r>
              <a:rPr lang="de-DE" altLang="zh-CN" dirty="0"/>
              <a:t> </a:t>
            </a:r>
            <a:r>
              <a:rPr lang="de-DE" altLang="zh-CN" dirty="0" err="1"/>
              <a:t>papyrus</a:t>
            </a:r>
            <a:r>
              <a:rPr lang="de-DE" altLang="zh-CN" dirty="0"/>
              <a:t>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mostly</a:t>
            </a:r>
            <a:r>
              <a:rPr lang="de-DE" altLang="zh-CN" dirty="0"/>
              <a:t> </a:t>
            </a:r>
            <a:r>
              <a:rPr lang="de-DE" altLang="zh-CN" dirty="0" err="1"/>
              <a:t>made</a:t>
            </a:r>
            <a:r>
              <a:rPr lang="de-DE" altLang="zh-CN" dirty="0"/>
              <a:t> </a:t>
            </a:r>
            <a:r>
              <a:rPr lang="de-DE" altLang="zh-CN" dirty="0" err="1"/>
              <a:t>from</a:t>
            </a:r>
            <a:r>
              <a:rPr lang="de-DE" altLang="zh-CN" dirty="0"/>
              <a:t> </a:t>
            </a:r>
            <a:r>
              <a:rPr lang="de-DE" altLang="zh-CN" dirty="0" err="1"/>
              <a:t>cyperus</a:t>
            </a:r>
            <a:r>
              <a:rPr lang="de-DE" altLang="zh-CN" dirty="0"/>
              <a:t>. </a:t>
            </a:r>
            <a:r>
              <a:rPr lang="de-DE" altLang="zh-CN" dirty="0" err="1"/>
              <a:t>It</a:t>
            </a:r>
            <a:r>
              <a:rPr lang="de-DE" altLang="zh-CN" dirty="0"/>
              <a:t> </a:t>
            </a:r>
            <a:r>
              <a:rPr lang="de-DE" altLang="zh-CN" dirty="0" err="1"/>
              <a:t>gets</a:t>
            </a:r>
            <a:r>
              <a:rPr lang="de-DE" altLang="zh-CN" dirty="0"/>
              <a:t> </a:t>
            </a:r>
            <a:r>
              <a:rPr lang="de-DE" altLang="zh-CN" dirty="0" err="1"/>
              <a:t>sund</a:t>
            </a:r>
            <a:r>
              <a:rPr lang="de-DE" altLang="zh-CN" dirty="0"/>
              <a:t> </a:t>
            </a:r>
            <a:r>
              <a:rPr lang="de-DE" altLang="zh-CN" dirty="0" err="1"/>
              <a:t>dried</a:t>
            </a:r>
            <a:r>
              <a:rPr lang="de-DE" altLang="zh-CN" dirty="0"/>
              <a:t> </a:t>
            </a:r>
            <a:r>
              <a:rPr lang="de-DE" altLang="zh-CN" dirty="0" err="1"/>
              <a:t>and</a:t>
            </a:r>
            <a:r>
              <a:rPr lang="de-DE" altLang="zh-CN" dirty="0"/>
              <a:t> </a:t>
            </a:r>
            <a:r>
              <a:rPr lang="de-DE" altLang="zh-CN" dirty="0" err="1"/>
              <a:t>than</a:t>
            </a:r>
            <a:r>
              <a:rPr lang="de-DE" altLang="zh-CN" dirty="0"/>
              <a:t> </a:t>
            </a:r>
            <a:r>
              <a:rPr lang="de-DE" altLang="zh-CN" dirty="0" err="1"/>
              <a:t>its</a:t>
            </a:r>
            <a:r>
              <a:rPr lang="de-DE" altLang="zh-CN" dirty="0"/>
              <a:t> </a:t>
            </a:r>
            <a:r>
              <a:rPr lang="de-DE" altLang="zh-CN" dirty="0" err="1"/>
              <a:t>got</a:t>
            </a:r>
            <a:r>
              <a:rPr lang="de-DE" altLang="zh-CN" dirty="0"/>
              <a:t> </a:t>
            </a:r>
            <a:r>
              <a:rPr lang="de-DE" altLang="zh-CN" dirty="0" err="1"/>
              <a:t>processed</a:t>
            </a:r>
            <a:r>
              <a:rPr lang="de-DE" altLang="zh-CN" dirty="0"/>
              <a:t> </a:t>
            </a:r>
            <a:r>
              <a:rPr lang="de-DE" altLang="zh-CN" dirty="0" err="1"/>
              <a:t>as</a:t>
            </a:r>
            <a:r>
              <a:rPr lang="de-DE" altLang="zh-CN" dirty="0"/>
              <a:t> </a:t>
            </a:r>
            <a:r>
              <a:rPr lang="de-DE" altLang="zh-CN" dirty="0" err="1"/>
              <a:t>long</a:t>
            </a:r>
            <a:r>
              <a:rPr lang="de-DE" altLang="zh-CN" dirty="0"/>
              <a:t> </a:t>
            </a:r>
            <a:r>
              <a:rPr lang="de-DE" altLang="zh-CN" dirty="0" err="1"/>
              <a:t>as</a:t>
            </a:r>
            <a:r>
              <a:rPr lang="de-DE" altLang="zh-CN" dirty="0"/>
              <a:t> </a:t>
            </a:r>
            <a:r>
              <a:rPr lang="de-DE" altLang="zh-CN" dirty="0" err="1"/>
              <a:t>you</a:t>
            </a:r>
            <a:r>
              <a:rPr lang="de-DE" altLang="zh-CN" dirty="0"/>
              <a:t> </a:t>
            </a:r>
            <a:r>
              <a:rPr lang="de-DE" altLang="zh-CN" dirty="0" err="1"/>
              <a:t>can</a:t>
            </a:r>
            <a:r>
              <a:rPr lang="de-DE" altLang="zh-CN" dirty="0"/>
              <a:t> </a:t>
            </a:r>
            <a:r>
              <a:rPr lang="de-DE" altLang="zh-CN" dirty="0" err="1"/>
              <a:t>write</a:t>
            </a:r>
            <a:r>
              <a:rPr lang="de-DE" altLang="zh-CN" dirty="0"/>
              <a:t> </a:t>
            </a:r>
            <a:r>
              <a:rPr lang="de-DE" altLang="zh-CN" dirty="0" err="1"/>
              <a:t>onto</a:t>
            </a:r>
            <a:r>
              <a:rPr lang="de-DE" altLang="zh-CN" dirty="0"/>
              <a:t> it. The </a:t>
            </a:r>
            <a:r>
              <a:rPr lang="de-DE" altLang="zh-CN" dirty="0" err="1"/>
              <a:t>way</a:t>
            </a:r>
            <a:r>
              <a:rPr lang="de-DE" altLang="zh-CN" dirty="0"/>
              <a:t> </a:t>
            </a:r>
            <a:r>
              <a:rPr lang="de-DE" altLang="zh-CN" dirty="0" err="1"/>
              <a:t>how</a:t>
            </a:r>
            <a:r>
              <a:rPr lang="de-DE" altLang="zh-CN" dirty="0"/>
              <a:t> </a:t>
            </a:r>
            <a:r>
              <a:rPr lang="de-DE" altLang="zh-CN" dirty="0" err="1"/>
              <a:t>it</a:t>
            </a:r>
            <a:r>
              <a:rPr lang="de-DE" altLang="zh-CN" dirty="0"/>
              <a:t> </a:t>
            </a:r>
            <a:r>
              <a:rPr lang="de-DE" altLang="zh-CN" dirty="0" err="1"/>
              <a:t>is</a:t>
            </a:r>
            <a:r>
              <a:rPr lang="de-DE" altLang="zh-CN" dirty="0"/>
              <a:t> </a:t>
            </a:r>
            <a:r>
              <a:rPr lang="de-DE" altLang="zh-CN" dirty="0" err="1"/>
              <a:t>optiaind</a:t>
            </a:r>
            <a:r>
              <a:rPr lang="de-DE" altLang="zh-CN" dirty="0"/>
              <a:t> </a:t>
            </a:r>
            <a:r>
              <a:rPr lang="de-DE" altLang="zh-CN" dirty="0" err="1"/>
              <a:t>gives</a:t>
            </a:r>
            <a:r>
              <a:rPr lang="de-DE" altLang="zh-CN" dirty="0"/>
              <a:t> </a:t>
            </a:r>
            <a:r>
              <a:rPr lang="de-DE" altLang="zh-CN" dirty="0" err="1"/>
              <a:t>each</a:t>
            </a:r>
            <a:r>
              <a:rPr lang="de-DE" altLang="zh-CN" dirty="0"/>
              <a:t> </a:t>
            </a:r>
            <a:r>
              <a:rPr lang="de-DE" altLang="zh-CN" dirty="0" err="1"/>
              <a:t>piece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papyri</a:t>
            </a:r>
            <a:r>
              <a:rPr lang="de-DE" altLang="zh-CN" dirty="0"/>
              <a:t> a </a:t>
            </a:r>
            <a:r>
              <a:rPr lang="de-DE" altLang="zh-CN" dirty="0" err="1"/>
              <a:t>unqiue</a:t>
            </a:r>
            <a:r>
              <a:rPr lang="de-DE" altLang="zh-CN" dirty="0"/>
              <a:t> </a:t>
            </a:r>
            <a:r>
              <a:rPr lang="de-DE" altLang="zh-CN" dirty="0" err="1"/>
              <a:t>structure</a:t>
            </a:r>
            <a:r>
              <a:rPr lang="de-DE" altLang="zh-CN" dirty="0"/>
              <a:t>. Over time </a:t>
            </a:r>
            <a:r>
              <a:rPr lang="de-DE" altLang="zh-CN" dirty="0" err="1"/>
              <a:t>some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these</a:t>
            </a:r>
            <a:r>
              <a:rPr lang="de-DE" altLang="zh-CN" dirty="0"/>
              <a:t> </a:t>
            </a:r>
            <a:r>
              <a:rPr lang="de-DE" altLang="zh-CN" dirty="0" err="1"/>
              <a:t>fibers</a:t>
            </a:r>
            <a:r>
              <a:rPr lang="de-DE" altLang="zh-CN" dirty="0"/>
              <a:t> </a:t>
            </a:r>
            <a:r>
              <a:rPr lang="de-DE" altLang="zh-CN" dirty="0" err="1"/>
              <a:t>get</a:t>
            </a:r>
            <a:r>
              <a:rPr lang="de-DE" altLang="zh-CN" dirty="0"/>
              <a:t> </a:t>
            </a:r>
            <a:r>
              <a:rPr lang="de-DE" altLang="zh-CN" dirty="0" err="1"/>
              <a:t>destroid</a:t>
            </a:r>
            <a:r>
              <a:rPr lang="de-DE" altLang="zh-CN" dirty="0"/>
              <a:t> </a:t>
            </a:r>
            <a:r>
              <a:rPr lang="de-DE" altLang="zh-CN" dirty="0" err="1"/>
              <a:t>and</a:t>
            </a:r>
            <a:r>
              <a:rPr lang="de-DE" altLang="zh-CN" dirty="0"/>
              <a:t> </a:t>
            </a:r>
            <a:r>
              <a:rPr lang="de-DE" altLang="zh-CN" dirty="0" err="1"/>
              <a:t>we</a:t>
            </a:r>
            <a:r>
              <a:rPr lang="de-DE" altLang="zh-CN" dirty="0"/>
              <a:t> </a:t>
            </a:r>
            <a:r>
              <a:rPr lang="de-DE" altLang="zh-CN" dirty="0" err="1"/>
              <a:t>seek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extend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fibers</a:t>
            </a:r>
            <a:r>
              <a:rPr lang="de-DE" altLang="zh-CN" dirty="0"/>
              <a:t> </a:t>
            </a:r>
            <a:r>
              <a:rPr lang="de-DE" altLang="zh-CN" dirty="0" err="1"/>
              <a:t>who</a:t>
            </a:r>
            <a:r>
              <a:rPr lang="de-DE" altLang="zh-CN" dirty="0"/>
              <a:t> </a:t>
            </a:r>
            <a:r>
              <a:rPr lang="de-DE" altLang="zh-CN" dirty="0" err="1"/>
              <a:t>are</a:t>
            </a:r>
            <a:r>
              <a:rPr lang="de-DE" altLang="zh-CN" dirty="0"/>
              <a:t> </a:t>
            </a:r>
            <a:r>
              <a:rPr lang="de-DE" altLang="zh-CN" dirty="0" err="1"/>
              <a:t>left</a:t>
            </a:r>
            <a:r>
              <a:rPr lang="de-DE" altLang="zh-CN" dirty="0"/>
              <a:t> such </a:t>
            </a:r>
            <a:r>
              <a:rPr lang="de-DE" altLang="zh-CN" dirty="0" err="1"/>
              <a:t>that</a:t>
            </a:r>
            <a:r>
              <a:rPr lang="de-DE" altLang="zh-CN" dirty="0"/>
              <a:t> </a:t>
            </a:r>
            <a:r>
              <a:rPr lang="de-DE" altLang="zh-CN" dirty="0" err="1"/>
              <a:t>we</a:t>
            </a:r>
            <a:r>
              <a:rPr lang="de-DE" altLang="zh-CN" dirty="0"/>
              <a:t> </a:t>
            </a:r>
            <a:r>
              <a:rPr lang="de-DE" altLang="zh-CN" dirty="0" err="1"/>
              <a:t>are</a:t>
            </a:r>
            <a:r>
              <a:rPr lang="de-DE" altLang="zh-CN" dirty="0"/>
              <a:t> </a:t>
            </a:r>
            <a:r>
              <a:rPr lang="de-DE" altLang="zh-CN" dirty="0" err="1"/>
              <a:t>able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match</a:t>
            </a:r>
            <a:r>
              <a:rPr lang="de-DE" altLang="zh-CN" dirty="0"/>
              <a:t> </a:t>
            </a:r>
            <a:r>
              <a:rPr lang="de-DE" altLang="zh-CN" dirty="0" err="1"/>
              <a:t>papyrus</a:t>
            </a:r>
            <a:r>
              <a:rPr lang="de-DE" altLang="zh-CN" dirty="0"/>
              <a:t> </a:t>
            </a:r>
            <a:r>
              <a:rPr lang="de-DE" altLang="zh-CN" dirty="0" err="1"/>
              <a:t>by</a:t>
            </a:r>
            <a:r>
              <a:rPr lang="de-DE" altLang="zh-CN" dirty="0"/>
              <a:t> </a:t>
            </a:r>
            <a:r>
              <a:rPr lang="de-DE" altLang="zh-CN" dirty="0" err="1"/>
              <a:t>it's</a:t>
            </a:r>
            <a:r>
              <a:rPr lang="de-DE" altLang="zh-CN" dirty="0"/>
              <a:t> </a:t>
            </a:r>
            <a:r>
              <a:rPr lang="de-DE" altLang="zh-CN" dirty="0" err="1"/>
              <a:t>unqiue</a:t>
            </a:r>
            <a:r>
              <a:rPr lang="de-DE" altLang="zh-CN" dirty="0"/>
              <a:t> </a:t>
            </a:r>
            <a:r>
              <a:rPr lang="de-DE" altLang="zh-CN" dirty="0" err="1"/>
              <a:t>fiber</a:t>
            </a:r>
            <a:r>
              <a:rPr lang="de-DE" altLang="zh-CN" dirty="0"/>
              <a:t> </a:t>
            </a:r>
            <a:r>
              <a:rPr lang="de-DE" altLang="zh-CN" dirty="0" err="1"/>
              <a:t>structure</a:t>
            </a:r>
            <a:r>
              <a:rPr lang="de-DE" altLang="zh-CN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43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68594" y="2414536"/>
            <a:ext cx="10848955" cy="4228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3400"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68594" y="2845114"/>
            <a:ext cx="10848955" cy="5919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1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1961AE3-FC2F-DF49-B153-EA6A8AAF11BC}"/>
              </a:ext>
            </a:extLst>
          </p:cNvPr>
          <p:cNvSpPr/>
          <p:nvPr userDrawn="1"/>
        </p:nvSpPr>
        <p:spPr>
          <a:xfrm>
            <a:off x="668594" y="1385268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18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116">
            <a:extLst>
              <a:ext uri="{FF2B5EF4-FFF2-40B4-BE49-F238E27FC236}">
                <a16:creationId xmlns:a16="http://schemas.microsoft.com/office/drawing/2014/main" id="{F34DAFC4-EB76-4B4B-AE4F-9C163846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1" name="Datumsplatzhalter 117">
            <a:extLst>
              <a:ext uri="{FF2B5EF4-FFF2-40B4-BE49-F238E27FC236}">
                <a16:creationId xmlns:a16="http://schemas.microsoft.com/office/drawing/2014/main" id="{51C6BCB5-1098-4242-AF38-EBCEB5305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27. Januar 2022</a:t>
            </a:fld>
            <a:endParaRPr lang="de-DE" dirty="0"/>
          </a:p>
        </p:txBody>
      </p:sp>
      <p:sp>
        <p:nvSpPr>
          <p:cNvPr id="12" name="Foliennummernplatzhalter 118">
            <a:extLst>
              <a:ext uri="{FF2B5EF4-FFF2-40B4-BE49-F238E27FC236}">
                <a16:creationId xmlns:a16="http://schemas.microsoft.com/office/drawing/2014/main" id="{30DC08B6-7D0D-E640-BB9F-E4F9FE6B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3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8594" y="3120074"/>
            <a:ext cx="10848955" cy="302418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buFont typeface="Symbol" panose="05050102010706020507" pitchFamily="18" charset="2"/>
              <a:buChar char="-"/>
              <a:defRPr sz="1800" b="0">
                <a:latin typeface="Corbel" panose="020B0503020204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B3CB13-9E27-854A-838E-59F7672FD7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594" y="2414536"/>
            <a:ext cx="10848955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2ADF82-0918-E14A-8569-32C0044D27A5}"/>
              </a:ext>
            </a:extLst>
          </p:cNvPr>
          <p:cNvSpPr/>
          <p:nvPr userDrawn="1"/>
        </p:nvSpPr>
        <p:spPr>
          <a:xfrm>
            <a:off x="668594" y="1385268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68594" y="3120074"/>
            <a:ext cx="10848955" cy="33759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05000" indent="-405000">
              <a:buFont typeface="Symbol" panose="05050102010706020507" pitchFamily="18" charset="2"/>
              <a:buChar char="-"/>
              <a:defRPr sz="2400">
                <a:latin typeface="Corbel" panose="020B0503020204020204" pitchFamily="34" charset="0"/>
              </a:defRPr>
            </a:lvl1pPr>
            <a:lvl2pPr marL="810000" indent="-405000">
              <a:buFont typeface="Symbol" panose="05050102010706020507" pitchFamily="18" charset="2"/>
              <a:buChar char="-"/>
              <a:defRPr sz="2000">
                <a:latin typeface="Corbel" panose="020B0503020204020204" pitchFamily="34" charset="0"/>
              </a:defRPr>
            </a:lvl2pPr>
            <a:lvl3pPr marL="1215000" indent="-405000">
              <a:buFont typeface="Symbol" panose="05050102010706020507" pitchFamily="18" charset="2"/>
              <a:buChar char="-"/>
              <a:defRPr sz="1800">
                <a:latin typeface="Corbel" panose="020B0503020204020204" pitchFamily="34" charset="0"/>
              </a:defRPr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08E9851-0511-A740-AA95-DE906E2D57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594" y="2414536"/>
            <a:ext cx="10848955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D5EB0A-DB74-5743-A12E-B4D3589F0C49}"/>
              </a:ext>
            </a:extLst>
          </p:cNvPr>
          <p:cNvSpPr/>
          <p:nvPr userDrawn="1"/>
        </p:nvSpPr>
        <p:spPr>
          <a:xfrm>
            <a:off x="668594" y="1385268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6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68594" y="2414536"/>
            <a:ext cx="10848955" cy="40051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05000" indent="-405000">
              <a:buFont typeface="Symbol" panose="05050102010706020507" pitchFamily="18" charset="2"/>
              <a:buChar char="-"/>
              <a:defRPr>
                <a:latin typeface="Corbel" panose="020B0503020204020204" pitchFamily="34" charset="0"/>
              </a:defRPr>
            </a:lvl1pPr>
            <a:lvl2pPr marL="810000" indent="-405000">
              <a:buFont typeface="Symbol" panose="05050102010706020507" pitchFamily="18" charset="2"/>
              <a:buChar char="-"/>
              <a:defRPr>
                <a:latin typeface="Corbel" panose="020B0503020204020204" pitchFamily="34" charset="0"/>
              </a:defRPr>
            </a:lvl2pPr>
            <a:lvl3pPr marL="1215000" indent="-405000">
              <a:buFont typeface="Symbol" panose="05050102010706020507" pitchFamily="18" charset="2"/>
              <a:buChar char="-"/>
              <a:defRPr>
                <a:latin typeface="Corbel" panose="020B0503020204020204" pitchFamily="34" charset="0"/>
              </a:defRPr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269A9C4-50EF-A646-B583-F53ED56D85B1}"/>
              </a:ext>
            </a:extLst>
          </p:cNvPr>
          <p:cNvSpPr/>
          <p:nvPr userDrawn="1"/>
        </p:nvSpPr>
        <p:spPr>
          <a:xfrm>
            <a:off x="668594" y="1385268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101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8595" y="1498060"/>
            <a:ext cx="10854809" cy="4721156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buClr>
                <a:srgbClr val="41748D"/>
              </a:buClr>
              <a:buFont typeface="Symbol" pitchFamily="2" charset="2"/>
              <a:buChar char="-"/>
              <a:defRPr sz="2100" b="0">
                <a:solidFill>
                  <a:srgbClr val="000000"/>
                </a:solidFill>
                <a:latin typeface="Corbel" panose="020B0503020204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Fußzeilenplatzhalter 116">
            <a:extLst>
              <a:ext uri="{FF2B5EF4-FFF2-40B4-BE49-F238E27FC236}">
                <a16:creationId xmlns:a16="http://schemas.microsoft.com/office/drawing/2014/main" id="{A2EE568C-0CCB-154F-9928-795A47A5B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4" name="Datumsplatzhalter 117">
            <a:extLst>
              <a:ext uri="{FF2B5EF4-FFF2-40B4-BE49-F238E27FC236}">
                <a16:creationId xmlns:a16="http://schemas.microsoft.com/office/drawing/2014/main" id="{5989B0D1-7BF5-9A4D-9BAA-220529760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27. Januar 2022</a:t>
            </a:fld>
            <a:endParaRPr lang="de-DE" dirty="0"/>
          </a:p>
        </p:txBody>
      </p:sp>
      <p:sp>
        <p:nvSpPr>
          <p:cNvPr id="15" name="Foliennummernplatzhalter 118">
            <a:extLst>
              <a:ext uri="{FF2B5EF4-FFF2-40B4-BE49-F238E27FC236}">
                <a16:creationId xmlns:a16="http://schemas.microsoft.com/office/drawing/2014/main" id="{865DE252-0BB1-1448-A380-8D5AE7EBC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01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5765" y="2122434"/>
            <a:ext cx="10847639" cy="41097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400"/>
              </a:spcBef>
              <a:buFontTx/>
              <a:buNone/>
              <a:defRPr sz="2100" b="0">
                <a:solidFill>
                  <a:srgbClr val="000000"/>
                </a:solidFill>
                <a:latin typeface="Corbel" panose="020B0503020204020204" pitchFamily="34" charset="0"/>
              </a:defRPr>
            </a:lvl1pPr>
            <a:lvl2pPr marL="742950" indent="-285750">
              <a:buFont typeface="Symbol" pitchFamily="2" charset="2"/>
              <a:buChar char="-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C9DA32-0836-4993-AC58-8B6E772EA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94" y="1375791"/>
            <a:ext cx="10854809" cy="746643"/>
          </a:xfrm>
          <a:prstGeom prst="rect">
            <a:avLst/>
          </a:prstGeom>
        </p:spPr>
        <p:txBody>
          <a:bodyPr wrap="square" lIns="0" tIns="0" rIns="0" bIns="0"/>
          <a:lstStyle>
            <a:lvl1pPr algn="l">
              <a:defRPr sz="3400" b="1">
                <a:solidFill>
                  <a:srgbClr val="41748D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Fußzeilenplatzhalter 116">
            <a:extLst>
              <a:ext uri="{FF2B5EF4-FFF2-40B4-BE49-F238E27FC236}">
                <a16:creationId xmlns:a16="http://schemas.microsoft.com/office/drawing/2014/main" id="{1595DF86-720E-F945-9BD8-17EC1E1B6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5" name="Datumsplatzhalter 117">
            <a:extLst>
              <a:ext uri="{FF2B5EF4-FFF2-40B4-BE49-F238E27FC236}">
                <a16:creationId xmlns:a16="http://schemas.microsoft.com/office/drawing/2014/main" id="{00C46D43-CB24-6248-A597-07D976350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27. Januar 2022</a:t>
            </a:fld>
            <a:endParaRPr lang="de-DE" dirty="0"/>
          </a:p>
        </p:txBody>
      </p:sp>
      <p:sp>
        <p:nvSpPr>
          <p:cNvPr id="16" name="Foliennummernplatzhalter 118">
            <a:extLst>
              <a:ext uri="{FF2B5EF4-FFF2-40B4-BE49-F238E27FC236}">
                <a16:creationId xmlns:a16="http://schemas.microsoft.com/office/drawing/2014/main" id="{75DC947B-970E-0941-8F42-80396B8F1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854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ußzeilenplatzhalter 116">
            <a:extLst>
              <a:ext uri="{FF2B5EF4-FFF2-40B4-BE49-F238E27FC236}">
                <a16:creationId xmlns:a16="http://schemas.microsoft.com/office/drawing/2014/main" id="{57BCABE1-6F21-6D4A-B5B6-E3A1F28B5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7" name="Datumsplatzhalter 117">
            <a:extLst>
              <a:ext uri="{FF2B5EF4-FFF2-40B4-BE49-F238E27FC236}">
                <a16:creationId xmlns:a16="http://schemas.microsoft.com/office/drawing/2014/main" id="{95CE92BF-1C95-AE40-B45D-DB54E5A1D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27. Januar 2022</a:t>
            </a:fld>
            <a:endParaRPr lang="de-DE" dirty="0"/>
          </a:p>
        </p:txBody>
      </p:sp>
      <p:sp>
        <p:nvSpPr>
          <p:cNvPr id="18" name="Foliennummernplatzhalter 118">
            <a:extLst>
              <a:ext uri="{FF2B5EF4-FFF2-40B4-BE49-F238E27FC236}">
                <a16:creationId xmlns:a16="http://schemas.microsoft.com/office/drawing/2014/main" id="{41F12769-9556-B44A-AD98-4871B928F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FF406483-30BB-894F-9222-218062D97B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594" y="2122434"/>
            <a:ext cx="10854810" cy="41097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1pPr>
            <a:lvl2pPr marL="108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2pPr>
            <a:lvl3pPr marL="162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07B3C417-02AF-2E46-B572-5CBAF9B70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94" y="1375791"/>
            <a:ext cx="10854809" cy="746643"/>
          </a:xfrm>
          <a:prstGeom prst="rect">
            <a:avLst/>
          </a:prstGeom>
        </p:spPr>
        <p:txBody>
          <a:bodyPr wrap="square" lIns="0" tIns="0" rIns="0" bIns="0"/>
          <a:lstStyle>
            <a:lvl1pPr algn="l">
              <a:defRPr sz="3400" b="1">
                <a:solidFill>
                  <a:srgbClr val="41748D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9913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8193A4AF-B295-0F49-9577-6CA6D923779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1362" y="2122434"/>
            <a:ext cx="7762041" cy="41097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1pPr>
            <a:lvl2pPr marL="108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2pPr>
            <a:lvl3pPr marL="162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8" name="Foliennummernplatzhalter 118">
            <a:extLst>
              <a:ext uri="{FF2B5EF4-FFF2-40B4-BE49-F238E27FC236}">
                <a16:creationId xmlns:a16="http://schemas.microsoft.com/office/drawing/2014/main" id="{951B55EE-73D0-0A46-AD86-ED5DCEE7B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3626082-1208-4FEC-8EFA-6FEE9EC38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122432"/>
            <a:ext cx="3761360" cy="4109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>
                <a:solidFill>
                  <a:srgbClr val="000000"/>
                </a:solidFill>
                <a:latin typeface="Corbel" panose="020B05030202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6" name="Fußzeilenplatzhalter 116">
            <a:extLst>
              <a:ext uri="{FF2B5EF4-FFF2-40B4-BE49-F238E27FC236}">
                <a16:creationId xmlns:a16="http://schemas.microsoft.com/office/drawing/2014/main" id="{D4FF6C99-61AC-5C46-8545-CB917C189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7" name="Datumsplatzhalter 117">
            <a:extLst>
              <a:ext uri="{FF2B5EF4-FFF2-40B4-BE49-F238E27FC236}">
                <a16:creationId xmlns:a16="http://schemas.microsoft.com/office/drawing/2014/main" id="{E01EA609-CC0F-6B41-9A91-B32F55783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27. Januar 2022</a:t>
            </a:fld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CC1401FD-2FFC-BC4B-8E88-3DA18EA1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94" y="1375791"/>
            <a:ext cx="10854809" cy="746643"/>
          </a:xfrm>
          <a:prstGeom prst="rect">
            <a:avLst/>
          </a:prstGeom>
        </p:spPr>
        <p:txBody>
          <a:bodyPr wrap="square" lIns="0" tIns="0" rIns="0" bIns="0"/>
          <a:lstStyle>
            <a:lvl1pPr algn="l">
              <a:defRPr sz="3400" b="1">
                <a:solidFill>
                  <a:srgbClr val="41748D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43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FA19426-5E13-4643-A14E-50CC6AEB81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22434"/>
            <a:ext cx="3960000" cy="415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endParaRPr lang="de-DE"/>
          </a:p>
        </p:txBody>
      </p:sp>
      <p:sp>
        <p:nvSpPr>
          <p:cNvPr id="14" name="Fußzeilenplatzhalter 116">
            <a:extLst>
              <a:ext uri="{FF2B5EF4-FFF2-40B4-BE49-F238E27FC236}">
                <a16:creationId xmlns:a16="http://schemas.microsoft.com/office/drawing/2014/main" id="{1D31A6EE-39DA-3641-93D4-6A8A8F029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5" name="Datumsplatzhalter 117">
            <a:extLst>
              <a:ext uri="{FF2B5EF4-FFF2-40B4-BE49-F238E27FC236}">
                <a16:creationId xmlns:a16="http://schemas.microsoft.com/office/drawing/2014/main" id="{B974A76E-37E5-394C-BA6A-FFD409CD4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27. Januar 2022</a:t>
            </a:fld>
            <a:endParaRPr lang="de-DE" dirty="0"/>
          </a:p>
        </p:txBody>
      </p:sp>
      <p:sp>
        <p:nvSpPr>
          <p:cNvPr id="16" name="Foliennummernplatzhalter 118">
            <a:extLst>
              <a:ext uri="{FF2B5EF4-FFF2-40B4-BE49-F238E27FC236}">
                <a16:creationId xmlns:a16="http://schemas.microsoft.com/office/drawing/2014/main" id="{DE5AC930-96B5-1844-A337-0F2B07FA3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41F4293B-1ED9-514A-B616-958E72E823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000" y="2122434"/>
            <a:ext cx="3960000" cy="415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endParaRPr lang="de-DE"/>
          </a:p>
        </p:txBody>
      </p:sp>
      <p:sp>
        <p:nvSpPr>
          <p:cNvPr id="20" name="Bildplatzhalter 2">
            <a:extLst>
              <a:ext uri="{FF2B5EF4-FFF2-40B4-BE49-F238E27FC236}">
                <a16:creationId xmlns:a16="http://schemas.microsoft.com/office/drawing/2014/main" id="{8D166267-38C2-9A4E-AB01-EE7BE001FD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32000" y="2122434"/>
            <a:ext cx="3960000" cy="415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endParaRPr lang="de-DE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6F1DE6-AFF5-F047-B5A3-A8A776CDB3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94" y="1375791"/>
            <a:ext cx="10854809" cy="746643"/>
          </a:xfrm>
          <a:prstGeom prst="rect">
            <a:avLst/>
          </a:prstGeom>
        </p:spPr>
        <p:txBody>
          <a:bodyPr wrap="square" lIns="0" tIns="0" rIns="0" bIns="0"/>
          <a:lstStyle>
            <a:lvl1pPr algn="l">
              <a:defRPr sz="3400" b="1">
                <a:solidFill>
                  <a:srgbClr val="41748D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9801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79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DA36A8C-CAE0-483F-8C3B-38055758DC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5" y="362002"/>
            <a:ext cx="1739514" cy="6684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F797E6-9950-4151-90D5-1F4B23F274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34" y="243019"/>
            <a:ext cx="3022695" cy="9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27. Januar 2022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E40BC3A-8349-554F-8BD1-D0DF9065E749}"/>
              </a:ext>
            </a:extLst>
          </p:cNvPr>
          <p:cNvSpPr/>
          <p:nvPr userDrawn="1"/>
        </p:nvSpPr>
        <p:spPr>
          <a:xfrm>
            <a:off x="668594" y="1080469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54EC5A5-9A17-1D4B-9C79-DA5B32F2476A}"/>
              </a:ext>
            </a:extLst>
          </p:cNvPr>
          <p:cNvSpPr/>
          <p:nvPr userDrawn="1"/>
        </p:nvSpPr>
        <p:spPr>
          <a:xfrm>
            <a:off x="668594" y="6538526"/>
            <a:ext cx="11523405" cy="10800"/>
          </a:xfrm>
          <a:prstGeom prst="rect">
            <a:avLst/>
          </a:prstGeom>
          <a:solidFill>
            <a:srgbClr val="779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097B321-0824-FD47-80FC-038D6EBAA7F3}"/>
              </a:ext>
            </a:extLst>
          </p:cNvPr>
          <p:cNvSpPr/>
          <p:nvPr userDrawn="1"/>
        </p:nvSpPr>
        <p:spPr>
          <a:xfrm>
            <a:off x="6325854" y="475752"/>
            <a:ext cx="668594" cy="311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61961DB-C3D8-4B4B-B404-A98A0A316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95"/>
          <a:stretch/>
        </p:blipFill>
        <p:spPr>
          <a:xfrm>
            <a:off x="536442" y="183409"/>
            <a:ext cx="1599929" cy="7779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A8EF653-0B5B-48DF-994F-BE95A59B09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7"/>
          <a:stretch/>
        </p:blipFill>
        <p:spPr>
          <a:xfrm>
            <a:off x="9243752" y="176921"/>
            <a:ext cx="2416567" cy="7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5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3" r:id="rId4"/>
    <p:sldLayoutId id="2147483680" r:id="rId5"/>
    <p:sldLayoutId id="2147483678" r:id="rId6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1F684-88C7-3344-8E20-332E5464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19" y="1976811"/>
            <a:ext cx="11540681" cy="1231106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dirty="0"/>
              <a:t>Determining the Influence of Papyrus Characteristics on Fragment Retrieval with Deep Metric Learning</a:t>
            </a:r>
            <a:endParaRPr lang="de-DE" sz="6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0AAAD-3C2C-439B-9550-9DC569DA16EE}"/>
              </a:ext>
            </a:extLst>
          </p:cNvPr>
          <p:cNvSpPr txBox="1"/>
          <p:nvPr/>
        </p:nvSpPr>
        <p:spPr>
          <a:xfrm>
            <a:off x="651318" y="4339575"/>
            <a:ext cx="91984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Intro Talk Master Thesis	 Timo Bohnstedt, B. Sc.</a:t>
            </a:r>
          </a:p>
          <a:p>
            <a:pPr lvl="0">
              <a:spcBef>
                <a:spcPct val="0"/>
              </a:spcBef>
            </a:pPr>
            <a:endParaRPr lang="en-US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Advisors			</a:t>
            </a:r>
            <a:r>
              <a:rPr lang="de-DE" dirty="0">
                <a:solidFill>
                  <a:schemeClr val="bg1"/>
                </a:solidFill>
                <a:latin typeface="Corbel" panose="020B0503020204020204" pitchFamily="34" charset="0"/>
              </a:rPr>
              <a:t>Mathias </a:t>
            </a:r>
            <a:r>
              <a:rPr lang="de-DE" dirty="0" err="1">
                <a:solidFill>
                  <a:schemeClr val="bg1"/>
                </a:solidFill>
                <a:latin typeface="Corbel" panose="020B0503020204020204" pitchFamily="34" charset="0"/>
              </a:rPr>
              <a:t>Seuret</a:t>
            </a:r>
            <a:r>
              <a:rPr lang="de-DE" dirty="0">
                <a:solidFill>
                  <a:schemeClr val="bg1"/>
                </a:solidFill>
                <a:latin typeface="Corbel" panose="020B0503020204020204" pitchFamily="34" charset="0"/>
              </a:rPr>
              <a:t>, Dr.-Ing. Vincent Christlein</a:t>
            </a:r>
          </a:p>
          <a:p>
            <a:pPr>
              <a:spcBef>
                <a:spcPct val="0"/>
              </a:spcBef>
            </a:pPr>
            <a:r>
              <a:rPr lang="de-DE" dirty="0">
                <a:solidFill>
                  <a:schemeClr val="bg1"/>
                </a:solidFill>
                <a:latin typeface="Corbel" panose="020B0503020204020204" pitchFamily="34" charset="0"/>
              </a:rPr>
              <a:t>			Prof. Dr.-Ing. habil. 	Andreas Maier</a:t>
            </a:r>
          </a:p>
          <a:p>
            <a:pPr>
              <a:spcBef>
                <a:spcPct val="0"/>
              </a:spcBef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Institution		Chair of Computer Science 5 (Pattern Recognition)</a:t>
            </a:r>
          </a:p>
          <a:p>
            <a:pPr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			Friedrich-Alexander-Universität Erlangen-Nürnberg (</a:t>
            </a:r>
            <a:r>
              <a:rPr lang="en-US" dirty="0" err="1">
                <a:solidFill>
                  <a:schemeClr val="bg1"/>
                </a:solidFill>
                <a:latin typeface="Corbel" panose="020B0503020204020204" pitchFamily="34" charset="0"/>
              </a:rPr>
              <a:t>FAU</a:t>
            </a: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81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44489B-B2F7-46A6-A33F-EE65237A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– Part l </a:t>
            </a:r>
            <a:r>
              <a:rPr lang="en-US" sz="1200" dirty="0"/>
              <a:t>[12] </a:t>
            </a:r>
          </a:p>
        </p:txBody>
      </p:sp>
      <p:graphicFrame>
        <p:nvGraphicFramePr>
          <p:cNvPr id="13" name="Inhaltsplatzhalter 5">
            <a:extLst>
              <a:ext uri="{FF2B5EF4-FFF2-40B4-BE49-F238E27FC236}">
                <a16:creationId xmlns:a16="http://schemas.microsoft.com/office/drawing/2014/main" id="{CBBEA0BF-FC3D-4929-9520-499437F70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660459"/>
              </p:ext>
            </p:extLst>
          </p:nvPr>
        </p:nvGraphicFramePr>
        <p:xfrm>
          <a:off x="639413" y="4596572"/>
          <a:ext cx="11123302" cy="158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itel 2">
            <a:extLst>
              <a:ext uri="{FF2B5EF4-FFF2-40B4-BE49-F238E27FC236}">
                <a16:creationId xmlns:a16="http://schemas.microsoft.com/office/drawing/2014/main" id="{9C8FA37A-9796-4DBC-873D-25072116A6FC}"/>
              </a:ext>
            </a:extLst>
          </p:cNvPr>
          <p:cNvSpPr txBox="1">
            <a:spLocks/>
          </p:cNvSpPr>
          <p:nvPr/>
        </p:nvSpPr>
        <p:spPr>
          <a:xfrm>
            <a:off x="6170484" y="2201951"/>
            <a:ext cx="5592231" cy="2338244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1800" dirty="0">
                <a:solidFill>
                  <a:srgbClr val="003170"/>
                </a:solidFill>
              </a:rPr>
              <a:t>Research Gap</a:t>
            </a:r>
            <a:endParaRPr lang="en-US" sz="1800" dirty="0">
              <a:solidFill>
                <a:srgbClr val="003170"/>
              </a:solidFill>
            </a:endParaRPr>
          </a:p>
          <a:p>
            <a:r>
              <a:rPr lang="en-US" sz="1800" dirty="0"/>
              <a:t>Complete reconstruction of the fragments</a:t>
            </a:r>
          </a:p>
          <a:p>
            <a:r>
              <a:rPr lang="en-US" sz="1800" b="0" dirty="0"/>
              <a:t>Using information of fragment-patches to assign labels to edges representing the spatial relationships between pairs.</a:t>
            </a:r>
          </a:p>
          <a:p>
            <a:r>
              <a:rPr lang="en-US" sz="1800" b="0" dirty="0"/>
              <a:t>No public dataset available to replicate the results. </a:t>
            </a:r>
          </a:p>
          <a:p>
            <a:r>
              <a:rPr lang="en-US" sz="1800" b="0" dirty="0"/>
              <a:t>Different effects of different parts of the image</a:t>
            </a:r>
          </a:p>
          <a:p>
            <a:r>
              <a:rPr lang="en-US" sz="1800" b="0" dirty="0"/>
              <a:t>(text, fibers, foreground, etc. ) </a:t>
            </a:r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8FEB2794-38AB-4B22-8686-9F25C4ABE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– </a:t>
            </a:r>
            <a:r>
              <a:rPr lang="de-DE" b="1" dirty="0"/>
              <a:t>Fragments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– Timo Bohnstedt</a:t>
            </a:r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C38B9FAC-07C9-D041-97FD-48E6911B1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6451CE-3B91-4145-9934-594268AB8F81}"/>
              </a:ext>
            </a:extLst>
          </p:cNvPr>
          <p:cNvSpPr/>
          <p:nvPr/>
        </p:nvSpPr>
        <p:spPr>
          <a:xfrm>
            <a:off x="376277" y="3403714"/>
            <a:ext cx="263136" cy="296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0513645-229F-004C-B1BB-2CB58B58E2BB}"/>
              </a:ext>
            </a:extLst>
          </p:cNvPr>
          <p:cNvSpPr/>
          <p:nvPr/>
        </p:nvSpPr>
        <p:spPr>
          <a:xfrm>
            <a:off x="2462731" y="3395492"/>
            <a:ext cx="84422" cy="156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10ECCA-5C1B-9144-B31A-98571537C598}"/>
              </a:ext>
            </a:extLst>
          </p:cNvPr>
          <p:cNvSpPr/>
          <p:nvPr/>
        </p:nvSpPr>
        <p:spPr>
          <a:xfrm>
            <a:off x="4029497" y="3395490"/>
            <a:ext cx="205426" cy="156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E8F506C-5937-DB45-B1BC-2308815D8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629" y="2245163"/>
            <a:ext cx="5160989" cy="1901621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CD576E96-D6FB-964A-A8B2-1C95491A4862}"/>
              </a:ext>
            </a:extLst>
          </p:cNvPr>
          <p:cNvSpPr/>
          <p:nvPr/>
        </p:nvSpPr>
        <p:spPr>
          <a:xfrm>
            <a:off x="639413" y="2412018"/>
            <a:ext cx="1823318" cy="124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6286BC9-8E95-8F42-924D-B7E53DC5CAE3}"/>
              </a:ext>
            </a:extLst>
          </p:cNvPr>
          <p:cNvSpPr/>
          <p:nvPr/>
        </p:nvSpPr>
        <p:spPr>
          <a:xfrm>
            <a:off x="5082944" y="2646305"/>
            <a:ext cx="516596" cy="44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70A55AD-0B9C-DA49-978A-FD55C51C528B}"/>
              </a:ext>
            </a:extLst>
          </p:cNvPr>
          <p:cNvSpPr/>
          <p:nvPr/>
        </p:nvSpPr>
        <p:spPr>
          <a:xfrm>
            <a:off x="1347499" y="3513922"/>
            <a:ext cx="153687" cy="18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ACAC7A3-7304-A748-8999-8D2A24F1AAFF}"/>
              </a:ext>
            </a:extLst>
          </p:cNvPr>
          <p:cNvSpPr/>
          <p:nvPr/>
        </p:nvSpPr>
        <p:spPr>
          <a:xfrm>
            <a:off x="2469737" y="3551781"/>
            <a:ext cx="71695" cy="8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AFAC44-FDA4-2F42-8F6F-D011898FF3C3}"/>
              </a:ext>
            </a:extLst>
          </p:cNvPr>
          <p:cNvSpPr/>
          <p:nvPr/>
        </p:nvSpPr>
        <p:spPr>
          <a:xfrm>
            <a:off x="3339184" y="3556935"/>
            <a:ext cx="71695" cy="10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D4F7120-2AFA-664D-B1CA-803132CB9E61}"/>
              </a:ext>
            </a:extLst>
          </p:cNvPr>
          <p:cNvSpPr/>
          <p:nvPr/>
        </p:nvSpPr>
        <p:spPr>
          <a:xfrm>
            <a:off x="615785" y="3959310"/>
            <a:ext cx="3926364" cy="10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E7B5DE8-9E64-DB4E-B9C3-B2D3B2905ABC}"/>
              </a:ext>
            </a:extLst>
          </p:cNvPr>
          <p:cNvSpPr/>
          <p:nvPr/>
        </p:nvSpPr>
        <p:spPr>
          <a:xfrm>
            <a:off x="3760353" y="3267160"/>
            <a:ext cx="583629" cy="10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CE5A333-ABBA-5A4E-89D4-83E8E139BF57}"/>
              </a:ext>
            </a:extLst>
          </p:cNvPr>
          <p:cNvSpPr/>
          <p:nvPr/>
        </p:nvSpPr>
        <p:spPr>
          <a:xfrm>
            <a:off x="615785" y="2212207"/>
            <a:ext cx="4983755" cy="1801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DC255C07-8B7B-E449-90E2-E85EDF8685E4}"/>
              </a:ext>
            </a:extLst>
          </p:cNvPr>
          <p:cNvSpPr/>
          <p:nvPr/>
        </p:nvSpPr>
        <p:spPr>
          <a:xfrm>
            <a:off x="529616" y="4059241"/>
            <a:ext cx="18165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[A. </a:t>
            </a:r>
            <a:r>
              <a:rPr lang="en-US" sz="1050" dirty="0" err="1">
                <a:solidFill>
                  <a:srgbClr val="336A85"/>
                </a:solidFill>
                <a:latin typeface="Corbel" panose="020B0503020204020204" pitchFamily="34" charset="0"/>
              </a:rPr>
              <a:t>Pirone</a:t>
            </a:r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 et al., </a:t>
            </a:r>
            <a:r>
              <a:rPr lang="en-US" sz="1050" dirty="0" err="1">
                <a:solidFill>
                  <a:srgbClr val="336A85"/>
                </a:solidFill>
                <a:latin typeface="Corbel" panose="020B0503020204020204" pitchFamily="34" charset="0"/>
              </a:rPr>
              <a:t>IJDAR</a:t>
            </a:r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 2021]</a:t>
            </a:r>
          </a:p>
        </p:txBody>
      </p:sp>
    </p:spTree>
    <p:extLst>
      <p:ext uri="{BB962C8B-B14F-4D97-AF65-F5344CB8AC3E}">
        <p14:creationId xmlns:p14="http://schemas.microsoft.com/office/powerpoint/2010/main" val="174690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12E2F3-3370-A14C-A6EC-BA7D4DE2A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Intro Talk Master Thesis –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– Timo Bohnstedt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FDF8102A-22B7-4510-8A67-9DADDF9266F9}"/>
              </a:ext>
            </a:extLst>
          </p:cNvPr>
          <p:cNvSpPr txBox="1">
            <a:spLocks/>
          </p:cNvSpPr>
          <p:nvPr/>
        </p:nvSpPr>
        <p:spPr>
          <a:xfrm>
            <a:off x="6375960" y="4515993"/>
            <a:ext cx="4468860" cy="1185092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State of the art inpainting technique</a:t>
            </a:r>
          </a:p>
          <a:p>
            <a:pPr algn="l"/>
            <a:endParaRPr lang="en-US" sz="1800" b="0" dirty="0"/>
          </a:p>
          <a:p>
            <a:pPr algn="l"/>
            <a:r>
              <a:rPr lang="en-US" sz="1800" b="0" dirty="0"/>
              <a:t>Uses extensive training and huge pipeline to be able to replace parts of detected objects</a:t>
            </a:r>
          </a:p>
          <a:p>
            <a:pPr algn="l"/>
            <a:endParaRPr lang="en-US" sz="1800" b="0" dirty="0"/>
          </a:p>
          <a:p>
            <a:r>
              <a:rPr lang="en-US" sz="1800" b="0" dirty="0"/>
              <a:t>Used to replace text with fibers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232B78DE-9D91-4E03-A5D9-5174D621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en-US" dirty="0"/>
              <a:t>Related Work – Part </a:t>
            </a:r>
            <a:r>
              <a:rPr lang="en-US" dirty="0" err="1"/>
              <a:t>ll</a:t>
            </a:r>
            <a:r>
              <a:rPr lang="en-US" dirty="0"/>
              <a:t> </a:t>
            </a:r>
          </a:p>
        </p:txBody>
      </p:sp>
      <p:sp>
        <p:nvSpPr>
          <p:cNvPr id="21" name="Titel 2">
            <a:extLst>
              <a:ext uri="{FF2B5EF4-FFF2-40B4-BE49-F238E27FC236}">
                <a16:creationId xmlns:a16="http://schemas.microsoft.com/office/drawing/2014/main" id="{A3322E6F-7E93-4DC4-AD85-8F890C80499F}"/>
              </a:ext>
            </a:extLst>
          </p:cNvPr>
          <p:cNvSpPr txBox="1">
            <a:spLocks/>
          </p:cNvSpPr>
          <p:nvPr/>
        </p:nvSpPr>
        <p:spPr>
          <a:xfrm>
            <a:off x="705961" y="4665028"/>
            <a:ext cx="4652856" cy="662693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Review of binarization techniques for historical documents</a:t>
            </a:r>
          </a:p>
          <a:p>
            <a:pPr algn="l"/>
            <a:endParaRPr lang="en-US" sz="1800" b="0" dirty="0"/>
          </a:p>
          <a:p>
            <a:pPr algn="l"/>
            <a:r>
              <a:rPr lang="en-US" sz="1800" b="0" dirty="0"/>
              <a:t>Pointing out a trend towards papyri-documents</a:t>
            </a:r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20D1AA09-82C1-4E75-8305-3C0C89171A1E}"/>
              </a:ext>
            </a:extLst>
          </p:cNvPr>
          <p:cNvSpPr txBox="1">
            <a:spLocks/>
          </p:cNvSpPr>
          <p:nvPr/>
        </p:nvSpPr>
        <p:spPr>
          <a:xfrm>
            <a:off x="2474860" y="2360727"/>
            <a:ext cx="1626344" cy="424400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rgbClr val="003170"/>
                </a:solidFill>
              </a:rPr>
              <a:t>Binarization</a:t>
            </a:r>
          </a:p>
        </p:txBody>
      </p:sp>
      <p:sp>
        <p:nvSpPr>
          <p:cNvPr id="34" name="Titel 2">
            <a:extLst>
              <a:ext uri="{FF2B5EF4-FFF2-40B4-BE49-F238E27FC236}">
                <a16:creationId xmlns:a16="http://schemas.microsoft.com/office/drawing/2014/main" id="{63CE4856-1F42-405E-8BC3-54E1180B7016}"/>
              </a:ext>
            </a:extLst>
          </p:cNvPr>
          <p:cNvSpPr txBox="1">
            <a:spLocks/>
          </p:cNvSpPr>
          <p:nvPr/>
        </p:nvSpPr>
        <p:spPr>
          <a:xfrm>
            <a:off x="8140459" y="2386012"/>
            <a:ext cx="1376270" cy="424400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rgbClr val="003170"/>
                </a:solidFill>
              </a:rPr>
              <a:t>Inpainting</a:t>
            </a: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CC480303-86D6-1A47-918B-BD6B820B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3872EF8-A485-2041-95EA-BCEEC1D9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209" y="2788679"/>
            <a:ext cx="5283308" cy="13056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2F7093-6728-F347-88B2-D68912FE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30" y="2712142"/>
            <a:ext cx="4440377" cy="1531251"/>
          </a:xfrm>
          <a:prstGeom prst="rect">
            <a:avLst/>
          </a:prstGeom>
        </p:spPr>
      </p:pic>
      <p:sp>
        <p:nvSpPr>
          <p:cNvPr id="53" name="Rechteck 52">
            <a:extLst>
              <a:ext uri="{FF2B5EF4-FFF2-40B4-BE49-F238E27FC236}">
                <a16:creationId xmlns:a16="http://schemas.microsoft.com/office/drawing/2014/main" id="{3D2871FD-582D-6241-B540-64BD8040B527}"/>
              </a:ext>
            </a:extLst>
          </p:cNvPr>
          <p:cNvSpPr/>
          <p:nvPr/>
        </p:nvSpPr>
        <p:spPr>
          <a:xfrm>
            <a:off x="6375960" y="2788590"/>
            <a:ext cx="5304984" cy="142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7D58C6-0B46-6D47-BE96-C2BF7E895AFC}"/>
              </a:ext>
            </a:extLst>
          </p:cNvPr>
          <p:cNvSpPr/>
          <p:nvPr/>
        </p:nvSpPr>
        <p:spPr>
          <a:xfrm>
            <a:off x="1070609" y="2941057"/>
            <a:ext cx="1558476" cy="10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5B6B8CC-4E73-0341-BB91-AF4E8F43771F}"/>
              </a:ext>
            </a:extLst>
          </p:cNvPr>
          <p:cNvSpPr/>
          <p:nvPr/>
        </p:nvSpPr>
        <p:spPr>
          <a:xfrm>
            <a:off x="4062467" y="2791398"/>
            <a:ext cx="1558476" cy="2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B95132A1-F73D-524A-A973-B8BD18A0D26E}"/>
              </a:ext>
            </a:extLst>
          </p:cNvPr>
          <p:cNvSpPr/>
          <p:nvPr/>
        </p:nvSpPr>
        <p:spPr>
          <a:xfrm>
            <a:off x="689283" y="2787217"/>
            <a:ext cx="5304984" cy="142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6691CA3-0C28-DC4C-96BA-485F9851782B}"/>
              </a:ext>
            </a:extLst>
          </p:cNvPr>
          <p:cNvSpPr/>
          <p:nvPr/>
        </p:nvSpPr>
        <p:spPr>
          <a:xfrm>
            <a:off x="602197" y="4218535"/>
            <a:ext cx="28712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[C. Tensmeyer et al., SN Computer Science 2020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FE9CA8E-EF51-7A4B-B476-166A08CE2883}"/>
              </a:ext>
            </a:extLst>
          </p:cNvPr>
          <p:cNvSpPr/>
          <p:nvPr/>
        </p:nvSpPr>
        <p:spPr>
          <a:xfrm>
            <a:off x="6293444" y="4199374"/>
            <a:ext cx="18036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[R. Suvorov et al., CoRR 2021</a:t>
            </a:r>
          </a:p>
        </p:txBody>
      </p:sp>
    </p:spTree>
    <p:extLst>
      <p:ext uri="{BB962C8B-B14F-4D97-AF65-F5344CB8AC3E}">
        <p14:creationId xmlns:p14="http://schemas.microsoft.com/office/powerpoint/2010/main" val="100394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474239-08A6-BA49-B31E-B561947E0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4" name="Titel 2">
            <a:extLst>
              <a:ext uri="{FF2B5EF4-FFF2-40B4-BE49-F238E27FC236}">
                <a16:creationId xmlns:a16="http://schemas.microsoft.com/office/drawing/2014/main" id="{C1F5B758-41F8-4967-9A16-19F9DE13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Research Questions</a:t>
            </a:r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C228E8F7-9F89-47D1-A17D-141414B5BDDF}"/>
              </a:ext>
            </a:extLst>
          </p:cNvPr>
          <p:cNvSpPr txBox="1">
            <a:spLocks/>
          </p:cNvSpPr>
          <p:nvPr/>
        </p:nvSpPr>
        <p:spPr>
          <a:xfrm>
            <a:off x="668594" y="2729299"/>
            <a:ext cx="10947906" cy="2006268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2150" i="0" u="none" strike="noStrike" baseline="0" dirty="0">
                <a:solidFill>
                  <a:srgbClr val="003170"/>
                </a:solidFill>
              </a:rPr>
              <a:t>RQ 1</a:t>
            </a:r>
            <a:r>
              <a:rPr lang="en-US" sz="2150" i="0" u="none" strike="noStrike" baseline="0" dirty="0">
                <a:solidFill>
                  <a:srgbClr val="E46C0A"/>
                </a:solidFill>
              </a:rPr>
              <a:t>	</a:t>
            </a:r>
            <a:r>
              <a:rPr lang="en-US" sz="2150" b="0" dirty="0"/>
              <a:t>Which papyrus characteristics significantly affect the reassembling process of papyri 	fragments?</a:t>
            </a:r>
          </a:p>
          <a:p>
            <a:endParaRPr lang="en-US" sz="2150" b="0" dirty="0"/>
          </a:p>
          <a:p>
            <a:r>
              <a:rPr lang="en-US" sz="2150" i="0" u="none" strike="noStrike" baseline="0" dirty="0">
                <a:solidFill>
                  <a:srgbClr val="003170"/>
                </a:solidFill>
              </a:rPr>
              <a:t>RQ 2	</a:t>
            </a:r>
            <a:r>
              <a:rPr lang="en-US" sz="2150" b="0" dirty="0"/>
              <a:t> How can papyrus fibers be recognized, expanded and exploited to retrieve fragments?</a:t>
            </a:r>
            <a:endParaRPr lang="de-DE" sz="2100" dirty="0"/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6FA3E3E9-E024-4C69-828E-A74160815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</p:spPr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BA843BD-C768-43AA-B011-3775172D4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–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– Timo Bohnstedt</a:t>
            </a: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7570D6D6-2DB3-B14D-9B71-D45F00A5E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66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474239-08A6-BA49-B31E-B561947E0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4" name="Titel 2">
            <a:extLst>
              <a:ext uri="{FF2B5EF4-FFF2-40B4-BE49-F238E27FC236}">
                <a16:creationId xmlns:a16="http://schemas.microsoft.com/office/drawing/2014/main" id="{C1F5B758-41F8-4967-9A16-19F9DE13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6FA3E3E9-E024-4C69-828E-A74160815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</p:spPr>
        <p:txBody>
          <a:bodyPr/>
          <a:lstStyle/>
          <a:p>
            <a:pPr algn="r"/>
            <a:r>
              <a:rPr lang="de-DE" dirty="0"/>
              <a:t>19. Januar 2022</a:t>
            </a:r>
          </a:p>
        </p:txBody>
      </p:sp>
      <p:sp>
        <p:nvSpPr>
          <p:cNvPr id="26" name="Titel 2">
            <a:extLst>
              <a:ext uri="{FF2B5EF4-FFF2-40B4-BE49-F238E27FC236}">
                <a16:creationId xmlns:a16="http://schemas.microsoft.com/office/drawing/2014/main" id="{B9F251AB-7341-4B74-AD98-79B5C8695542}"/>
              </a:ext>
            </a:extLst>
          </p:cNvPr>
          <p:cNvSpPr txBox="1">
            <a:spLocks/>
          </p:cNvSpPr>
          <p:nvPr/>
        </p:nvSpPr>
        <p:spPr>
          <a:xfrm>
            <a:off x="668594" y="2122434"/>
            <a:ext cx="11523406" cy="4171686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050" b="0" dirty="0"/>
              <a:t>[1] </a:t>
            </a:r>
            <a:r>
              <a:rPr lang="en-US" sz="1050" dirty="0"/>
              <a:t>A. Dalsh, Reuters 2018</a:t>
            </a:r>
            <a:r>
              <a:rPr lang="en-US" sz="1050" b="0" dirty="0"/>
              <a:t>, </a:t>
            </a:r>
            <a:r>
              <a:rPr lang="en-US" sz="1050" b="0" dirty="0" err="1"/>
              <a:t>rt.com</a:t>
            </a:r>
            <a:r>
              <a:rPr lang="en-US" sz="1050" b="0" dirty="0"/>
              <a:t>/news/422149-</a:t>
            </a:r>
            <a:r>
              <a:rPr lang="en-US" sz="1050" b="0" dirty="0" err="1"/>
              <a:t>tutankhamun</a:t>
            </a:r>
            <a:r>
              <a:rPr lang="en-US" sz="1050" b="0" dirty="0"/>
              <a:t>-</a:t>
            </a:r>
            <a:r>
              <a:rPr lang="en-US" sz="1050" b="0" dirty="0" err="1"/>
              <a:t>egypt</a:t>
            </a:r>
            <a:r>
              <a:rPr lang="en-US" sz="1050" b="0" dirty="0"/>
              <a:t>-leather-armor-research/,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[2] </a:t>
            </a:r>
            <a:r>
              <a:rPr lang="en-US" sz="1050" dirty="0"/>
              <a:t>B. Bernier, Adobe Stock</a:t>
            </a:r>
            <a:r>
              <a:rPr lang="en-US" sz="1050" b="0" dirty="0"/>
              <a:t>, https://</a:t>
            </a:r>
            <a:r>
              <a:rPr lang="en-US" sz="1050" b="0" dirty="0" err="1"/>
              <a:t>www.geo.de</a:t>
            </a:r>
            <a:r>
              <a:rPr lang="en-US" sz="1050" b="0" dirty="0"/>
              <a:t>/</a:t>
            </a:r>
            <a:r>
              <a:rPr lang="en-US" sz="1050" b="0" dirty="0" err="1"/>
              <a:t>geolino</a:t>
            </a:r>
            <a:r>
              <a:rPr lang="en-US" sz="1050" b="0" dirty="0"/>
              <a:t>/mensch/20831-</a:t>
            </a:r>
            <a:r>
              <a:rPr lang="en-US" sz="1050" b="0" dirty="0" err="1"/>
              <a:t>rtkl</a:t>
            </a:r>
            <a:r>
              <a:rPr lang="en-US" sz="1050" b="0" dirty="0"/>
              <a:t>-homer-der-</a:t>
            </a:r>
            <a:r>
              <a:rPr lang="en-US" sz="1050" b="0" dirty="0" err="1"/>
              <a:t>beruehmteste</a:t>
            </a:r>
            <a:r>
              <a:rPr lang="en-US" sz="1050" b="0" dirty="0"/>
              <a:t>-</a:t>
            </a:r>
            <a:r>
              <a:rPr lang="en-US" sz="1050" b="0" dirty="0" err="1"/>
              <a:t>aller-griechischen-dichter</a:t>
            </a:r>
            <a:r>
              <a:rPr lang="en-US" sz="1050" b="0" dirty="0"/>
              <a:t>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[3] </a:t>
            </a:r>
            <a:r>
              <a:rPr lang="en-US" sz="1050" dirty="0"/>
              <a:t>R. Gilmanshin, Adobe Stock</a:t>
            </a:r>
            <a:r>
              <a:rPr lang="en-US" sz="1050" b="0" dirty="0"/>
              <a:t>, https://</a:t>
            </a:r>
            <a:r>
              <a:rPr lang="en-US" sz="1050" b="0" dirty="0" err="1"/>
              <a:t>stock.adobe.com</a:t>
            </a:r>
            <a:r>
              <a:rPr lang="en-US" sz="1050" b="0" dirty="0"/>
              <a:t>/contributor/14766/</a:t>
            </a:r>
            <a:r>
              <a:rPr lang="en-US" sz="1050" b="0" dirty="0" err="1"/>
              <a:t>ruslan-gilmanshin?load_type</a:t>
            </a:r>
            <a:r>
              <a:rPr lang="en-US" sz="1050" b="0" dirty="0"/>
              <a:t>=</a:t>
            </a:r>
            <a:r>
              <a:rPr lang="en-US" sz="1050" b="0" dirty="0" err="1"/>
              <a:t>author&amp;prev_url</a:t>
            </a:r>
            <a:r>
              <a:rPr lang="en-US" sz="1050" b="0" dirty="0"/>
              <a:t>=detail,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[4] </a:t>
            </a:r>
            <a:r>
              <a:rPr lang="en-US" sz="1050" dirty="0"/>
              <a:t>Author User Gitzwerk88, Editor Timo Bohnstedt, Wikipedia</a:t>
            </a:r>
            <a:r>
              <a:rPr lang="en-US" sz="1050" b="0" dirty="0"/>
              <a:t>, https://</a:t>
            </a:r>
            <a:r>
              <a:rPr lang="en-US" sz="1050" b="0" dirty="0" err="1"/>
              <a:t>de.wikipedia.org</a:t>
            </a:r>
            <a:r>
              <a:rPr lang="en-US" sz="1050" b="0" dirty="0"/>
              <a:t>/wiki/</a:t>
            </a:r>
            <a:r>
              <a:rPr lang="en-US" sz="1050" b="0" dirty="0" err="1"/>
              <a:t>Liste_von_Papyrussammlungen</a:t>
            </a:r>
            <a:r>
              <a:rPr lang="en-US" sz="1050" b="0" dirty="0"/>
              <a:t>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[6]</a:t>
            </a:r>
            <a:r>
              <a:rPr lang="en-US" sz="1050" dirty="0"/>
              <a:t>Oxyrhynchus Pap. 2331 1954, Sackler Library</a:t>
            </a:r>
            <a:r>
              <a:rPr lang="en-US" sz="1050" b="0" dirty="0"/>
              <a:t>,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http://163.1.169.40/</a:t>
            </a:r>
            <a:r>
              <a:rPr lang="en-US" sz="1050" b="0" dirty="0" err="1"/>
              <a:t>cgi</a:t>
            </a:r>
            <a:r>
              <a:rPr lang="en-US" sz="1050" b="0" dirty="0"/>
              <a:t>-bin/</a:t>
            </a:r>
            <a:r>
              <a:rPr lang="en-US" sz="1050" b="0" dirty="0" err="1"/>
              <a:t>library?e</a:t>
            </a:r>
            <a:r>
              <a:rPr lang="en-US" sz="1050" b="0" dirty="0"/>
              <a:t>=d-000-00---</a:t>
            </a:r>
            <a:r>
              <a:rPr lang="en-US" sz="1050" b="0" dirty="0" err="1"/>
              <a:t>0POxy</a:t>
            </a:r>
            <a:r>
              <a:rPr lang="en-US" sz="1050" b="0" dirty="0"/>
              <a:t>--00-0-0--</a:t>
            </a:r>
            <a:r>
              <a:rPr lang="en-US" sz="1050" b="0" dirty="0" err="1"/>
              <a:t>0prompt</a:t>
            </a:r>
            <a:r>
              <a:rPr lang="en-US" sz="1050" b="0" dirty="0"/>
              <a:t>-10---4----</a:t>
            </a:r>
            <a:r>
              <a:rPr lang="en-US" sz="1050" b="0" dirty="0" err="1"/>
              <a:t>ded</a:t>
            </a:r>
            <a:r>
              <a:rPr lang="en-US" sz="1050" b="0" dirty="0"/>
              <a:t>--0-</a:t>
            </a:r>
            <a:r>
              <a:rPr lang="en-US" sz="1050" b="0" dirty="0" err="1"/>
              <a:t>1l</a:t>
            </a:r>
            <a:r>
              <a:rPr lang="en-US" sz="1050" b="0" dirty="0"/>
              <a:t>--1-</a:t>
            </a:r>
            <a:r>
              <a:rPr lang="en-US" sz="1050" b="0" dirty="0" err="1"/>
              <a:t>en</a:t>
            </a:r>
            <a:r>
              <a:rPr lang="en-US" sz="1050" b="0" dirty="0"/>
              <a:t>-50---20-about-4801--</a:t>
            </a:r>
            <a:r>
              <a:rPr lang="en-US" sz="1050" b="0" dirty="0" err="1"/>
              <a:t>00031-001-1-0utfZz800&amp;a</a:t>
            </a:r>
            <a:r>
              <a:rPr lang="en-US" sz="1050" b="0" dirty="0"/>
              <a:t>=</a:t>
            </a:r>
            <a:r>
              <a:rPr lang="en-US" sz="1050" b="0" dirty="0" err="1"/>
              <a:t>d&amp;c</a:t>
            </a:r>
            <a:r>
              <a:rPr lang="en-US" sz="1050" b="0" dirty="0"/>
              <a:t>=</a:t>
            </a:r>
            <a:r>
              <a:rPr lang="en-US" sz="1050" b="0" dirty="0" err="1"/>
              <a:t>POxy&amp;cl</a:t>
            </a:r>
            <a:r>
              <a:rPr lang="en-US" sz="1050" b="0" dirty="0"/>
              <a:t>=</a:t>
            </a:r>
            <a:r>
              <a:rPr lang="en-US" sz="1050" b="0" dirty="0" err="1"/>
              <a:t>CL5.1.22&amp;d</a:t>
            </a:r>
            <a:r>
              <a:rPr lang="en-US" sz="1050" b="0" dirty="0"/>
              <a:t>=</a:t>
            </a:r>
            <a:r>
              <a:rPr lang="en-US" sz="1050" b="0" dirty="0" err="1"/>
              <a:t>HASHa6305cc2f80678a195d4b6</a:t>
            </a:r>
            <a:r>
              <a:rPr lang="en-US" sz="1050" b="0" dirty="0"/>
              <a:t>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[7] </a:t>
            </a:r>
            <a:r>
              <a:rPr lang="en-US" sz="1050" dirty="0"/>
              <a:t>University of Michigan Library, Papyrus Collection Pap. 1631</a:t>
            </a:r>
            <a:r>
              <a:rPr lang="en-US" sz="1050" b="0" dirty="0"/>
              <a:t>, https://</a:t>
            </a:r>
            <a:r>
              <a:rPr lang="en-US" sz="1050" b="0" dirty="0" err="1"/>
              <a:t>quod.lib.umich.edu</a:t>
            </a:r>
            <a:r>
              <a:rPr lang="en-US" sz="1050" b="0" dirty="0"/>
              <a:t>/a/</a:t>
            </a:r>
            <a:r>
              <a:rPr lang="en-US" sz="1050" b="0" dirty="0" err="1"/>
              <a:t>apis?med</a:t>
            </a:r>
            <a:r>
              <a:rPr lang="en-US" sz="1050" b="0" dirty="0"/>
              <a:t>=</a:t>
            </a:r>
            <a:r>
              <a:rPr lang="en-US" sz="1050" b="0" dirty="0" err="1"/>
              <a:t>1;type</a:t>
            </a:r>
            <a:r>
              <a:rPr lang="en-US" sz="1050" b="0" dirty="0"/>
              <a:t>=</a:t>
            </a:r>
            <a:r>
              <a:rPr lang="en-US" sz="1050" b="0" dirty="0" err="1"/>
              <a:t>boolean;view</a:t>
            </a:r>
            <a:r>
              <a:rPr lang="en-US" sz="1050" b="0" dirty="0"/>
              <a:t>=</a:t>
            </a:r>
            <a:r>
              <a:rPr lang="en-US" sz="1050" b="0" dirty="0" err="1"/>
              <a:t>reslist;rgn1</a:t>
            </a:r>
            <a:r>
              <a:rPr lang="en-US" sz="1050" b="0" dirty="0"/>
              <a:t>=</a:t>
            </a:r>
            <a:r>
              <a:rPr lang="en-US" sz="1050" b="0" dirty="0" err="1"/>
              <a:t>apis_inv;select1</a:t>
            </a:r>
            <a:r>
              <a:rPr lang="en-US" sz="1050" b="0" dirty="0"/>
              <a:t>=</a:t>
            </a:r>
            <a:r>
              <a:rPr lang="en-US" sz="1050" b="0" dirty="0" err="1"/>
              <a:t>phrase;q1</a:t>
            </a:r>
            <a:r>
              <a:rPr lang="en-US" sz="1050" b="0" dirty="0"/>
              <a:t>=</a:t>
            </a:r>
            <a:r>
              <a:rPr lang="en-US" sz="1050" b="0" dirty="0" err="1"/>
              <a:t>P.Mich.inv.%25201631</a:t>
            </a:r>
            <a:r>
              <a:rPr lang="en-US" sz="1050" b="0" dirty="0"/>
              <a:t>,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[8] </a:t>
            </a:r>
            <a:r>
              <a:rPr lang="en-US" sz="1050" dirty="0"/>
              <a:t>Z. Novak, Adobe Stock</a:t>
            </a:r>
            <a:r>
              <a:rPr lang="en-US" sz="1050" b="0" dirty="0"/>
              <a:t>, https://</a:t>
            </a:r>
            <a:r>
              <a:rPr lang="en-US" sz="1050" b="0" dirty="0" err="1"/>
              <a:t>www.pixcove.com</a:t>
            </a:r>
            <a:r>
              <a:rPr lang="en-US" sz="1050" b="0" dirty="0"/>
              <a:t>/document-text-textures-threads-backgrounds-papyrus-fibers-ugly-dirty-dull-pattern-old-dirt-texture-ancient-structure/,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[9] </a:t>
            </a:r>
            <a:r>
              <a:rPr lang="en-US" sz="1050" dirty="0"/>
              <a:t>Quangpraha, </a:t>
            </a:r>
            <a:r>
              <a:rPr lang="en-US" sz="1050" dirty="0" err="1"/>
              <a:t>123rf.com</a:t>
            </a:r>
            <a:r>
              <a:rPr lang="en-US" sz="1050" b="0" dirty="0"/>
              <a:t> https://</a:t>
            </a:r>
            <a:r>
              <a:rPr lang="en-US" sz="1050" b="0" dirty="0" err="1"/>
              <a:t>www.123rf.com</a:t>
            </a:r>
            <a:r>
              <a:rPr lang="en-US" sz="1050" b="0" dirty="0"/>
              <a:t>/photo_75985685_yellow-and-green-cyperus-sun-dried-fibers-of-sedge-papyrus-natural-fiber-growing-in-natural-wetland-.html,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[10] </a:t>
            </a:r>
            <a:r>
              <a:rPr lang="en-US" sz="1050" dirty="0"/>
              <a:t>Antoine </a:t>
            </a:r>
            <a:r>
              <a:rPr lang="en-US" sz="1050" dirty="0" err="1"/>
              <a:t>Pirrone</a:t>
            </a:r>
            <a:r>
              <a:rPr lang="en-US" sz="1050" dirty="0"/>
              <a:t>, Marie </a:t>
            </a:r>
            <a:r>
              <a:rPr lang="en-US" sz="1050" dirty="0" err="1"/>
              <a:t>Beurton-Aimar</a:t>
            </a:r>
            <a:r>
              <a:rPr lang="en-US" sz="1050" dirty="0"/>
              <a:t> &amp; Nicholas </a:t>
            </a:r>
            <a:r>
              <a:rPr lang="en-US" sz="1050" dirty="0" err="1"/>
              <a:t>Journet</a:t>
            </a:r>
            <a:r>
              <a:rPr lang="en-US" sz="1050" dirty="0"/>
              <a:t>, International Journal on Document Analysis and Recognition (</a:t>
            </a:r>
            <a:r>
              <a:rPr lang="en-US" sz="1050" dirty="0" err="1"/>
              <a:t>IJDAR</a:t>
            </a:r>
            <a:r>
              <a:rPr lang="en-US" sz="1050" dirty="0"/>
              <a:t>) volume 24, </a:t>
            </a:r>
            <a:r>
              <a:rPr lang="en-US" sz="1050" dirty="0" err="1"/>
              <a:t>pages219</a:t>
            </a:r>
            <a:r>
              <a:rPr lang="en-US" sz="1050" dirty="0"/>
              <a:t>–234 (2021), </a:t>
            </a:r>
            <a:r>
              <a:rPr lang="en-US" sz="1050" b="0" dirty="0"/>
              <a:t>https://</a:t>
            </a:r>
            <a:r>
              <a:rPr lang="en-US" sz="1050" b="0" dirty="0" err="1"/>
              <a:t>link.springer.com</a:t>
            </a:r>
            <a:r>
              <a:rPr lang="en-US" sz="1050" b="0" dirty="0"/>
              <a:t>/article/10.1007/</a:t>
            </a:r>
            <a:r>
              <a:rPr lang="en-US" sz="1050" b="0" dirty="0" err="1"/>
              <a:t>s10032</a:t>
            </a:r>
            <a:r>
              <a:rPr lang="en-US" sz="1050" b="0" dirty="0"/>
              <a:t>-021-00369-1,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[11] </a:t>
            </a:r>
            <a:r>
              <a:rPr lang="en-US" sz="1050" dirty="0"/>
              <a:t>Chris Tensmeyer &amp; Tony Martinez , Self-supervised deep metric learning for ancient papyrus fragments retrieval,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Historical Document Image Binarization: A Review, SN Computer Science volume 1, Article number: 173 (2020), </a:t>
            </a:r>
            <a:r>
              <a:rPr lang="en-US" sz="1050" b="0" dirty="0"/>
              <a:t>https://</a:t>
            </a:r>
            <a:r>
              <a:rPr lang="en-US" sz="1050" b="0" dirty="0" err="1"/>
              <a:t>link.springer.com</a:t>
            </a:r>
            <a:r>
              <a:rPr lang="en-US" sz="1050" b="0" dirty="0"/>
              <a:t>/article/10.1007/</a:t>
            </a:r>
            <a:r>
              <a:rPr lang="en-US" sz="1050" b="0" dirty="0" err="1"/>
              <a:t>s42979</a:t>
            </a:r>
            <a:r>
              <a:rPr lang="en-US" sz="1050" b="0" dirty="0"/>
              <a:t>-020-00176-1,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r>
              <a:rPr lang="en-US" sz="1050" b="0" dirty="0"/>
              <a:t>[12] </a:t>
            </a:r>
            <a:r>
              <a:rPr lang="en-US" sz="1050" dirty="0"/>
              <a:t>Roman Suvorov, Elizaveta </a:t>
            </a:r>
            <a:r>
              <a:rPr lang="en-US" sz="1050" dirty="0" err="1"/>
              <a:t>Logacheva</a:t>
            </a:r>
            <a:r>
              <a:rPr lang="en-US" sz="1050" dirty="0"/>
              <a:t>, Anton </a:t>
            </a:r>
            <a:r>
              <a:rPr lang="en-US" sz="1050" dirty="0" err="1"/>
              <a:t>Mashikhin</a:t>
            </a:r>
            <a:r>
              <a:rPr lang="en-US" sz="1050" dirty="0"/>
              <a:t>, Anastasia </a:t>
            </a:r>
            <a:r>
              <a:rPr lang="en-US" sz="1050" dirty="0" err="1"/>
              <a:t>Remizova</a:t>
            </a:r>
            <a:r>
              <a:rPr lang="en-US" sz="1050" dirty="0"/>
              <a:t>, </a:t>
            </a:r>
            <a:r>
              <a:rPr lang="en-US" sz="1050" dirty="0" err="1"/>
              <a:t>Arsenii</a:t>
            </a:r>
            <a:r>
              <a:rPr lang="en-US" sz="1050" dirty="0"/>
              <a:t> </a:t>
            </a:r>
            <a:r>
              <a:rPr lang="en-US" sz="1050" dirty="0" err="1"/>
              <a:t>Ashukha</a:t>
            </a:r>
            <a:r>
              <a:rPr lang="en-US" sz="1050" dirty="0"/>
              <a:t>, </a:t>
            </a:r>
            <a:r>
              <a:rPr lang="en-US" sz="1050" dirty="0" err="1"/>
              <a:t>Aleksei</a:t>
            </a:r>
            <a:r>
              <a:rPr lang="en-US" sz="1050" dirty="0"/>
              <a:t> </a:t>
            </a:r>
            <a:r>
              <a:rPr lang="en-US" sz="1050" dirty="0" err="1"/>
              <a:t>Silvestrov</a:t>
            </a:r>
            <a:r>
              <a:rPr lang="en-US" sz="1050" dirty="0"/>
              <a:t>, </a:t>
            </a:r>
            <a:r>
              <a:rPr lang="en-US" sz="1050" dirty="0" err="1"/>
              <a:t>Naejin</a:t>
            </a:r>
            <a:r>
              <a:rPr lang="en-US" sz="1050" dirty="0"/>
              <a:t> Kong, Harshith </a:t>
            </a:r>
            <a:r>
              <a:rPr lang="en-US" sz="1050" dirty="0" err="1"/>
              <a:t>Goka</a:t>
            </a:r>
            <a:r>
              <a:rPr lang="en-US" sz="1050" dirty="0"/>
              <a:t>, </a:t>
            </a:r>
            <a:r>
              <a:rPr lang="en-US" sz="1050" dirty="0" err="1"/>
              <a:t>Kiwoong</a:t>
            </a:r>
            <a:r>
              <a:rPr lang="en-US" sz="1050" dirty="0"/>
              <a:t> Park, Victor </a:t>
            </a:r>
            <a:r>
              <a:rPr lang="en-US" sz="1050" dirty="0" err="1"/>
              <a:t>Lempitsky</a:t>
            </a:r>
            <a:r>
              <a:rPr lang="en-US" sz="1050" dirty="0"/>
              <a:t>, 1,</a:t>
            </a:r>
          </a:p>
          <a:p>
            <a:pPr>
              <a:lnSpc>
                <a:spcPct val="150000"/>
              </a:lnSpc>
            </a:pPr>
            <a:r>
              <a:rPr lang="en-US" sz="1050" dirty="0"/>
              <a:t>Resolution-robust Large Mask Inpainting with Fourier Convolutions, Winter Conference on Applications of Computer Vision (</a:t>
            </a:r>
            <a:r>
              <a:rPr lang="en-US" sz="1050" dirty="0" err="1"/>
              <a:t>WACV</a:t>
            </a:r>
            <a:r>
              <a:rPr lang="en-US" sz="1050" dirty="0"/>
              <a:t> 2022), </a:t>
            </a:r>
            <a:r>
              <a:rPr lang="en-US" sz="1050" b="0" dirty="0"/>
              <a:t>https://</a:t>
            </a:r>
            <a:r>
              <a:rPr lang="en-US" sz="1050" b="0" dirty="0" err="1"/>
              <a:t>arxiv.org</a:t>
            </a:r>
            <a:r>
              <a:rPr lang="en-US" sz="1050" b="0" dirty="0"/>
              <a:t>/abs/2109.07161, </a:t>
            </a:r>
            <a:r>
              <a:rPr lang="en-US" sz="1050" dirty="0"/>
              <a:t>accessed 27.01.2022</a:t>
            </a:r>
          </a:p>
          <a:p>
            <a:pPr>
              <a:lnSpc>
                <a:spcPct val="150000"/>
              </a:lnSpc>
            </a:pPr>
            <a:br>
              <a:rPr lang="en-US" sz="1050" b="0" dirty="0"/>
            </a:br>
            <a:endParaRPr lang="en-US" sz="1050" b="0" i="0" u="none" strike="noStrike" baseline="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A3117C13-330E-4631-B7D7-07EDADB1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–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– Timo Bohnstedt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354AB95C-A1CE-C943-BC13-723EA7634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9127" y="252704"/>
            <a:ext cx="1346273" cy="4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9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491646-DD62-4F6D-A1EA-034C9E435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38" y="1717224"/>
            <a:ext cx="2873509" cy="61555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b="0" dirty="0"/>
              <a:t>Summary</a:t>
            </a:r>
            <a:endParaRPr lang="en-US" b="0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CBE1B5D2-9D04-2947-B8E1-8801B547D54D}"/>
              </a:ext>
            </a:extLst>
          </p:cNvPr>
          <p:cNvSpPr txBox="1">
            <a:spLocks/>
          </p:cNvSpPr>
          <p:nvPr/>
        </p:nvSpPr>
        <p:spPr>
          <a:xfrm>
            <a:off x="1013465" y="2100173"/>
            <a:ext cx="8209475" cy="3902302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1800" b="0" dirty="0"/>
          </a:p>
          <a:p>
            <a:endParaRPr lang="en-US" sz="1800" dirty="0">
              <a:solidFill>
                <a:srgbClr val="E46C0A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Milestone 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>
                <a:solidFill>
                  <a:schemeClr val="bg1"/>
                </a:solidFill>
              </a:rPr>
              <a:t>c</a:t>
            </a:r>
            <a:r>
              <a:rPr lang="en-US" sz="1800" b="0" i="0" u="none" strike="noStrike" baseline="0" dirty="0">
                <a:solidFill>
                  <a:schemeClr val="bg1"/>
                </a:solidFill>
              </a:rPr>
              <a:t>reate a (public) dataset</a:t>
            </a:r>
          </a:p>
          <a:p>
            <a:endParaRPr lang="en-US" sz="1800" b="0" dirty="0"/>
          </a:p>
          <a:p>
            <a:r>
              <a:rPr lang="en-US" sz="1800" dirty="0">
                <a:solidFill>
                  <a:schemeClr val="bg1"/>
                </a:solidFill>
              </a:rPr>
              <a:t>Milestone II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>
                <a:solidFill>
                  <a:schemeClr val="bg1"/>
                </a:solidFill>
              </a:rPr>
              <a:t>use deep metric learning to retrieve fragments</a:t>
            </a:r>
            <a:endParaRPr lang="en-US" sz="1800" b="0" i="0" u="none" strike="noStrike" baseline="0" dirty="0">
              <a:solidFill>
                <a:schemeClr val="bg1"/>
              </a:solidFill>
            </a:endParaRPr>
          </a:p>
          <a:p>
            <a:endParaRPr lang="en-US" sz="1800" b="0" dirty="0"/>
          </a:p>
          <a:p>
            <a:r>
              <a:rPr lang="en-US" sz="1800" dirty="0">
                <a:solidFill>
                  <a:schemeClr val="bg1"/>
                </a:solidFill>
              </a:rPr>
              <a:t>Milestone III	</a:t>
            </a:r>
            <a:r>
              <a:rPr lang="en-US" sz="1800" b="0" dirty="0">
                <a:solidFill>
                  <a:schemeClr val="bg1"/>
                </a:solidFill>
              </a:rPr>
              <a:t>extend fibers and retrieve better fragments and 				their position</a:t>
            </a:r>
          </a:p>
          <a:p>
            <a:endParaRPr lang="en-US" sz="1800" b="0" dirty="0">
              <a:solidFill>
                <a:schemeClr val="bg1"/>
              </a:solidFill>
            </a:endParaRPr>
          </a:p>
          <a:p>
            <a:pPr algn="l"/>
            <a:endParaRPr lang="de-DE" sz="1800" dirty="0">
              <a:solidFill>
                <a:schemeClr val="bg1"/>
              </a:solidFill>
            </a:endParaRPr>
          </a:p>
          <a:p>
            <a:pPr algn="l"/>
            <a:endParaRPr lang="de-DE" sz="1800" dirty="0"/>
          </a:p>
          <a:p>
            <a:pPr algn="l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0236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5DC5071-FE9A-1144-BE54-6ED14A4C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Timo Bohnstedt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7F7548B5-4D3D-4BAB-80E9-6E6231B2D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–</a:t>
            </a:r>
            <a:r>
              <a:rPr lang="de-DE" b="1" dirty="0"/>
              <a:t> 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– Timo Bohnstedt</a:t>
            </a:r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CE00001F-3C9E-6747-952D-D30C4E15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646" y="246299"/>
            <a:ext cx="1346273" cy="471196"/>
          </a:xfrm>
          <a:prstGeom prst="rect">
            <a:avLst/>
          </a:prstGeom>
        </p:spPr>
      </p:pic>
      <p:pic>
        <p:nvPicPr>
          <p:cNvPr id="4" name="Grafik 3" descr="Ein Bild, das Person, Wand, drinnen, Mann enthält.&#10;&#10;Automatisch generierte Beschreibung">
            <a:extLst>
              <a:ext uri="{FF2B5EF4-FFF2-40B4-BE49-F238E27FC236}">
                <a16:creationId xmlns:a16="http://schemas.microsoft.com/office/drawing/2014/main" id="{2918085C-0132-2940-A6EF-63A8696E5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81" y="2232681"/>
            <a:ext cx="4900808" cy="2551837"/>
          </a:xfrm>
          <a:prstGeom prst="rect">
            <a:avLst/>
          </a:prstGeom>
        </p:spPr>
      </p:pic>
      <p:sp>
        <p:nvSpPr>
          <p:cNvPr id="29" name="Titel 2">
            <a:extLst>
              <a:ext uri="{FF2B5EF4-FFF2-40B4-BE49-F238E27FC236}">
                <a16:creationId xmlns:a16="http://schemas.microsoft.com/office/drawing/2014/main" id="{58D918C7-9A15-F64F-B051-B855EC36E4C3}"/>
              </a:ext>
            </a:extLst>
          </p:cNvPr>
          <p:cNvSpPr txBox="1">
            <a:spLocks/>
          </p:cNvSpPr>
          <p:nvPr/>
        </p:nvSpPr>
        <p:spPr>
          <a:xfrm>
            <a:off x="717437" y="1817301"/>
            <a:ext cx="5204684" cy="3902302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1800" b="0" dirty="0"/>
          </a:p>
          <a:p>
            <a:endParaRPr lang="en-US" sz="1800" dirty="0">
              <a:solidFill>
                <a:srgbClr val="E46C0A"/>
              </a:solidFill>
            </a:endParaRPr>
          </a:p>
          <a:p>
            <a:r>
              <a:rPr lang="en-US" sz="1800" dirty="0">
                <a:solidFill>
                  <a:srgbClr val="003170"/>
                </a:solidFill>
              </a:rPr>
              <a:t>Birthday</a:t>
            </a:r>
            <a:r>
              <a:rPr lang="en-US" sz="1800" dirty="0">
                <a:solidFill>
                  <a:srgbClr val="E46C0A"/>
                </a:solidFill>
              </a:rPr>
              <a:t>		</a:t>
            </a:r>
            <a:r>
              <a:rPr lang="en-US" sz="1800" b="0" i="0" u="none" strike="noStrike" baseline="0" dirty="0"/>
              <a:t>17.02.1992</a:t>
            </a:r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Field of Study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Computer Science, M.Sc.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Job</a:t>
            </a:r>
            <a:r>
              <a:rPr lang="en-US" sz="1800" dirty="0">
                <a:solidFill>
                  <a:srgbClr val="E46C0A"/>
                </a:solidFill>
              </a:rPr>
              <a:t> 		</a:t>
            </a:r>
            <a:r>
              <a:rPr lang="en-US" sz="1800" b="0" dirty="0"/>
              <a:t>Data Science @ Accenture</a:t>
            </a:r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Residence</a:t>
            </a:r>
            <a:r>
              <a:rPr lang="en-US" sz="1800" dirty="0">
                <a:solidFill>
                  <a:srgbClr val="E46C0A"/>
                </a:solidFill>
              </a:rPr>
              <a:t> 	</a:t>
            </a:r>
            <a:r>
              <a:rPr lang="en-US" sz="1800" b="0" dirty="0"/>
              <a:t>Vienna</a:t>
            </a:r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Extracurricular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Hackathons, Mountaineering </a:t>
            </a:r>
          </a:p>
          <a:p>
            <a:pPr algn="l"/>
            <a:endParaRPr lang="de-DE" sz="180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38885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1033070" y="5163127"/>
            <a:ext cx="3558045" cy="9019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55E24FB0-A095-4902-ABE3-E27B7D59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Motivation – Part I </a:t>
            </a:r>
            <a:endParaRPr lang="en-US" sz="1200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7ACB55D9-F119-42FD-A62F-9EC5E4837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–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</a:t>
            </a:r>
            <a:r>
              <a:rPr lang="de-DE" dirty="0"/>
              <a:t> – Timo Bohnstedt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2108F9C-66B5-0B4C-B484-4506A8CE7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F108C58-A45A-034E-A556-0911FE378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231" y="2120548"/>
            <a:ext cx="3214687" cy="3807383"/>
          </a:xfrm>
          <a:prstGeom prst="rect">
            <a:avLst/>
          </a:prstGeom>
        </p:spPr>
      </p:pic>
      <p:pic>
        <p:nvPicPr>
          <p:cNvPr id="1034" name="Picture 10" descr="Tutankhamun - Wikipedia">
            <a:extLst>
              <a:ext uri="{FF2B5EF4-FFF2-40B4-BE49-F238E27FC236}">
                <a16:creationId xmlns:a16="http://schemas.microsoft.com/office/drawing/2014/main" id="{C0CCACDC-E8A7-4644-ADAE-BB5211AA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4" y="2120548"/>
            <a:ext cx="3052408" cy="38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77FDC63-54BE-2D41-82E0-677D3C1253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844"/>
          <a:stretch/>
        </p:blipFill>
        <p:spPr>
          <a:xfrm>
            <a:off x="8682147" y="2120547"/>
            <a:ext cx="3052408" cy="380738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C80052F-0508-FA4A-8EE2-FE30F92B360C}"/>
              </a:ext>
            </a:extLst>
          </p:cNvPr>
          <p:cNvSpPr/>
          <p:nvPr/>
        </p:nvSpPr>
        <p:spPr>
          <a:xfrm>
            <a:off x="572579" y="5951217"/>
            <a:ext cx="152317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[Dalsh A, Reuters, 2022]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A3EE27-6E1D-9A4C-B06D-D074398F5F80}"/>
              </a:ext>
            </a:extLst>
          </p:cNvPr>
          <p:cNvSpPr/>
          <p:nvPr/>
        </p:nvSpPr>
        <p:spPr>
          <a:xfrm>
            <a:off x="8592510" y="5922207"/>
            <a:ext cx="21515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[R. Gilmanshin, Adobe Stock, 2022]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84614BA-52B3-CF47-995F-8A1F59FB1747}"/>
              </a:ext>
            </a:extLst>
          </p:cNvPr>
          <p:cNvSpPr/>
          <p:nvPr/>
        </p:nvSpPr>
        <p:spPr>
          <a:xfrm>
            <a:off x="4488724" y="5951217"/>
            <a:ext cx="18950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[B Bernier, Adobe Stock, 2022]</a:t>
            </a:r>
          </a:p>
        </p:txBody>
      </p:sp>
    </p:spTree>
    <p:extLst>
      <p:ext uri="{BB962C8B-B14F-4D97-AF65-F5344CB8AC3E}">
        <p14:creationId xmlns:p14="http://schemas.microsoft.com/office/powerpoint/2010/main" val="179946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1033070" y="5163127"/>
            <a:ext cx="3558045" cy="9019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55E24FB0-A095-4902-ABE3-E27B7D59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Motivation – Part II</a:t>
            </a:r>
            <a:endParaRPr lang="en-US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7ACB55D9-F119-42FD-A62F-9EC5E4837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–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– Timo Bohnstedt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2108F9C-66B5-0B4C-B484-4506A8CE7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C5DAC47-D5EB-E749-B9A2-F584B8A0F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8" y="2117682"/>
            <a:ext cx="11481884" cy="417523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7ECE0A8-FB61-2147-A1C1-033FFE8FFAA8}"/>
              </a:ext>
            </a:extLst>
          </p:cNvPr>
          <p:cNvSpPr/>
          <p:nvPr/>
        </p:nvSpPr>
        <p:spPr>
          <a:xfrm>
            <a:off x="581475" y="6210530"/>
            <a:ext cx="21771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[User Giftzwerg 88, Wikipedia 2021]</a:t>
            </a:r>
          </a:p>
        </p:txBody>
      </p:sp>
    </p:spTree>
    <p:extLst>
      <p:ext uri="{BB962C8B-B14F-4D97-AF65-F5344CB8AC3E}">
        <p14:creationId xmlns:p14="http://schemas.microsoft.com/office/powerpoint/2010/main" val="111421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1033070" y="5163127"/>
            <a:ext cx="3558045" cy="9019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55E24FB0-A095-4902-ABE3-E27B7D59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Motivation – Part III</a:t>
            </a:r>
            <a:endParaRPr lang="en-US" sz="1200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7ACB55D9-F119-42FD-A62F-9EC5E4837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28351" y="6612488"/>
            <a:ext cx="8160000" cy="192468"/>
          </a:xfrm>
        </p:spPr>
        <p:txBody>
          <a:bodyPr/>
          <a:lstStyle/>
          <a:p>
            <a:r>
              <a:rPr lang="de-DE" dirty="0"/>
              <a:t>Intro Talk Master Thesis –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– Timo Bohnstedt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2108F9C-66B5-0B4C-B484-4506A8CE7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884436-2BD2-DB43-92CE-EE34D772D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4" y="2122434"/>
            <a:ext cx="7610087" cy="35751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208472-E5FE-344E-B1EA-BA8044B9F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96" y="2122434"/>
            <a:ext cx="2681367" cy="357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0242FDE2-277B-BB43-A661-AA7E519124A2}"/>
              </a:ext>
            </a:extLst>
          </p:cNvPr>
          <p:cNvSpPr/>
          <p:nvPr/>
        </p:nvSpPr>
        <p:spPr>
          <a:xfrm>
            <a:off x="588732" y="5717395"/>
            <a:ext cx="273504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[Sackler Library, Oxyrhynchus Pap. 2331 1954]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869E6C7-F144-EA49-BA4E-937798604A5F}"/>
              </a:ext>
            </a:extLst>
          </p:cNvPr>
          <p:cNvSpPr/>
          <p:nvPr/>
        </p:nvSpPr>
        <p:spPr>
          <a:xfrm>
            <a:off x="8416744" y="5717395"/>
            <a:ext cx="30909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[K. Beck, The Harvard Law School Library Blog 2013]</a:t>
            </a:r>
          </a:p>
        </p:txBody>
      </p:sp>
    </p:spTree>
    <p:extLst>
      <p:ext uri="{BB962C8B-B14F-4D97-AF65-F5344CB8AC3E}">
        <p14:creationId xmlns:p14="http://schemas.microsoft.com/office/powerpoint/2010/main" val="276999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1033070" y="5163127"/>
            <a:ext cx="3558045" cy="9019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19B341D4-765C-40F7-92F8-21EB2A40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– Part I 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673D0B0D-DD6E-4C12-9BAF-69C0458E2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–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– Timo Bohnstedt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872C0656-3FD8-6C47-B560-54BB1A8B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22A9E9-0061-2943-ADB8-911A0CBCE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27" y="1919741"/>
            <a:ext cx="12192000" cy="44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BE09C0E1-E845-584E-9FB1-80C05933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09" y="2265259"/>
            <a:ext cx="4441888" cy="407173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19B341D4-765C-40F7-92F8-21EB2A40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69306"/>
            <a:ext cx="10854809" cy="746643"/>
          </a:xfrm>
        </p:spPr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en-US" dirty="0"/>
              <a:t>–</a:t>
            </a:r>
            <a:r>
              <a:rPr lang="de-DE" dirty="0"/>
              <a:t> Part II 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673D0B0D-DD6E-4C12-9BAF-69C0458E2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- Timo Bohnstedt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872C0656-3FD8-6C47-B560-54BB1A8B1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5414475" y="4950806"/>
            <a:ext cx="2961684" cy="7643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48C76FB-1D6D-784A-B1B2-9B45EF528D86}"/>
              </a:ext>
            </a:extLst>
          </p:cNvPr>
          <p:cNvCxnSpPr>
            <a:cxnSpLocks/>
          </p:cNvCxnSpPr>
          <p:nvPr/>
        </p:nvCxnSpPr>
        <p:spPr>
          <a:xfrm>
            <a:off x="5970964" y="2894597"/>
            <a:ext cx="3976055" cy="1887581"/>
          </a:xfrm>
          <a:prstGeom prst="line">
            <a:avLst/>
          </a:prstGeom>
          <a:ln w="28575">
            <a:solidFill>
              <a:srgbClr val="0031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79C0D08-9DAD-3944-B935-0AA4615C167A}"/>
              </a:ext>
            </a:extLst>
          </p:cNvPr>
          <p:cNvCxnSpPr>
            <a:cxnSpLocks/>
          </p:cNvCxnSpPr>
          <p:nvPr/>
        </p:nvCxnSpPr>
        <p:spPr>
          <a:xfrm>
            <a:off x="6021737" y="2265259"/>
            <a:ext cx="3925282" cy="745253"/>
          </a:xfrm>
          <a:prstGeom prst="line">
            <a:avLst/>
          </a:prstGeom>
          <a:ln w="28575">
            <a:solidFill>
              <a:srgbClr val="0031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B0A0BCB-FB33-314B-BA7E-B5BE80BA6417}"/>
              </a:ext>
            </a:extLst>
          </p:cNvPr>
          <p:cNvCxnSpPr>
            <a:cxnSpLocks/>
          </p:cNvCxnSpPr>
          <p:nvPr/>
        </p:nvCxnSpPr>
        <p:spPr>
          <a:xfrm>
            <a:off x="6617888" y="2279496"/>
            <a:ext cx="5104510" cy="721754"/>
          </a:xfrm>
          <a:prstGeom prst="line">
            <a:avLst/>
          </a:prstGeom>
          <a:ln w="28575">
            <a:solidFill>
              <a:srgbClr val="0031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29C9FD9-24C4-3045-A5E0-6F6CF2001874}"/>
              </a:ext>
            </a:extLst>
          </p:cNvPr>
          <p:cNvCxnSpPr>
            <a:cxnSpLocks/>
          </p:cNvCxnSpPr>
          <p:nvPr/>
        </p:nvCxnSpPr>
        <p:spPr>
          <a:xfrm>
            <a:off x="6617888" y="2856786"/>
            <a:ext cx="5066179" cy="1904555"/>
          </a:xfrm>
          <a:prstGeom prst="line">
            <a:avLst/>
          </a:prstGeom>
          <a:ln w="28575">
            <a:solidFill>
              <a:srgbClr val="0031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D605EE7E-7934-1A4C-B8E7-A7DC1EC28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9351" y="3010512"/>
            <a:ext cx="1773047" cy="1771666"/>
          </a:xfrm>
          <a:prstGeom prst="rect">
            <a:avLst/>
          </a:prstGeom>
          <a:ln w="38100">
            <a:solidFill>
              <a:srgbClr val="003170"/>
            </a:solidFill>
          </a:ln>
        </p:spPr>
      </p:pic>
      <p:sp>
        <p:nvSpPr>
          <p:cNvPr id="30" name="Titel 2">
            <a:extLst>
              <a:ext uri="{FF2B5EF4-FFF2-40B4-BE49-F238E27FC236}">
                <a16:creationId xmlns:a16="http://schemas.microsoft.com/office/drawing/2014/main" id="{9F34E4E5-CB2A-4645-89CF-224B8A095736}"/>
              </a:ext>
            </a:extLst>
          </p:cNvPr>
          <p:cNvSpPr txBox="1">
            <a:spLocks/>
          </p:cNvSpPr>
          <p:nvPr/>
        </p:nvSpPr>
        <p:spPr>
          <a:xfrm>
            <a:off x="11037356" y="7409397"/>
            <a:ext cx="276679" cy="315325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i="0" u="none" strike="noStrike" baseline="0" dirty="0"/>
              <a:t>[4]</a:t>
            </a:r>
            <a:endParaRPr lang="de-DE" sz="1800" dirty="0"/>
          </a:p>
        </p:txBody>
      </p:sp>
      <p:sp>
        <p:nvSpPr>
          <p:cNvPr id="40" name="Titel 2">
            <a:extLst>
              <a:ext uri="{FF2B5EF4-FFF2-40B4-BE49-F238E27FC236}">
                <a16:creationId xmlns:a16="http://schemas.microsoft.com/office/drawing/2014/main" id="{F5496879-7F0D-0C42-9838-6FBE78B7661F}"/>
              </a:ext>
            </a:extLst>
          </p:cNvPr>
          <p:cNvSpPr txBox="1">
            <a:spLocks/>
          </p:cNvSpPr>
          <p:nvPr/>
        </p:nvSpPr>
        <p:spPr>
          <a:xfrm>
            <a:off x="717437" y="1817301"/>
            <a:ext cx="5204684" cy="3902302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1800" b="0" dirty="0"/>
          </a:p>
          <a:p>
            <a:endParaRPr lang="en-US" sz="1800" dirty="0">
              <a:solidFill>
                <a:srgbClr val="E46C0A"/>
              </a:solidFill>
            </a:endParaRPr>
          </a:p>
          <a:p>
            <a:r>
              <a:rPr lang="en-US" sz="1800" dirty="0">
                <a:solidFill>
                  <a:srgbClr val="003170"/>
                </a:solidFill>
              </a:rPr>
              <a:t>Part 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dirty="0"/>
              <a:t>m x m </a:t>
            </a:r>
            <a:r>
              <a:rPr lang="en-US" sz="1800" b="0" dirty="0"/>
              <a:t>non-overlapping patches 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Part II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find </a:t>
            </a:r>
            <a:r>
              <a:rPr lang="en-US" sz="1800" dirty="0"/>
              <a:t>n</a:t>
            </a:r>
            <a:r>
              <a:rPr lang="en-US" sz="1800" b="0" dirty="0"/>
              <a:t> useful patches via a metric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Part III </a:t>
            </a:r>
            <a:r>
              <a:rPr lang="en-US" sz="1800" dirty="0">
                <a:solidFill>
                  <a:srgbClr val="E46C0A"/>
                </a:solidFill>
              </a:rPr>
              <a:t> 	</a:t>
            </a:r>
            <a:r>
              <a:rPr lang="en-US" sz="1800" b="0" dirty="0"/>
              <a:t>go to part II</a:t>
            </a:r>
          </a:p>
          <a:p>
            <a:endParaRPr lang="en-US" sz="1800" b="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EDA2BF0-96DD-4747-9FDE-EEED458BE40A}"/>
              </a:ext>
            </a:extLst>
          </p:cNvPr>
          <p:cNvSpPr/>
          <p:nvPr/>
        </p:nvSpPr>
        <p:spPr>
          <a:xfrm>
            <a:off x="4767309" y="6294345"/>
            <a:ext cx="52046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[University of Michigan Library, Papyrus Collection Pap. 1631 , 2022]</a:t>
            </a:r>
          </a:p>
        </p:txBody>
      </p:sp>
    </p:spTree>
    <p:extLst>
      <p:ext uri="{BB962C8B-B14F-4D97-AF65-F5344CB8AC3E}">
        <p14:creationId xmlns:p14="http://schemas.microsoft.com/office/powerpoint/2010/main" val="5716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5DC5071-FE9A-1144-BE54-6ED14A4C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Metric Learning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C7ECFE41-7158-4776-B3C9-552FC755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- Timo Bohnstedt</a:t>
            </a: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2B6AB85C-2D52-3044-B858-25DC99405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B4ED0A3-C0AC-8547-B646-84DE8568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01" y="1832961"/>
            <a:ext cx="9495061" cy="446138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E0A3784-796F-3E4C-B876-71A5FAEF701E}"/>
              </a:ext>
            </a:extLst>
          </p:cNvPr>
          <p:cNvSpPr/>
          <p:nvPr/>
        </p:nvSpPr>
        <p:spPr>
          <a:xfrm>
            <a:off x="1058178" y="6294345"/>
            <a:ext cx="52046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[University of Michigan Library, Papyrus Collection Pap. 1635, 2022]</a:t>
            </a:r>
          </a:p>
        </p:txBody>
      </p:sp>
    </p:spTree>
    <p:extLst>
      <p:ext uri="{BB962C8B-B14F-4D97-AF65-F5344CB8AC3E}">
        <p14:creationId xmlns:p14="http://schemas.microsoft.com/office/powerpoint/2010/main" val="26745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5DC5071-FE9A-1144-BE54-6ED14A4C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Exploding Fibers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C7ECFE41-7158-4776-B3C9-552FC755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– </a:t>
            </a:r>
            <a:r>
              <a:rPr lang="de-DE" b="1" dirty="0"/>
              <a:t>Fragment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– Timo Bohnstedt</a:t>
            </a: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2B6AB85C-2D52-3044-B858-25DC99405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sp>
        <p:nvSpPr>
          <p:cNvPr id="27" name="Titel 2">
            <a:extLst>
              <a:ext uri="{FF2B5EF4-FFF2-40B4-BE49-F238E27FC236}">
                <a16:creationId xmlns:a16="http://schemas.microsoft.com/office/drawing/2014/main" id="{D7367F3E-8F23-6E4E-A072-98F69F581355}"/>
              </a:ext>
            </a:extLst>
          </p:cNvPr>
          <p:cNvSpPr txBox="1">
            <a:spLocks/>
          </p:cNvSpPr>
          <p:nvPr/>
        </p:nvSpPr>
        <p:spPr>
          <a:xfrm>
            <a:off x="717437" y="1817301"/>
            <a:ext cx="5204684" cy="3902302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1800" b="0" dirty="0"/>
          </a:p>
          <a:p>
            <a:endParaRPr lang="en-US" sz="1800" dirty="0">
              <a:solidFill>
                <a:srgbClr val="E46C0A"/>
              </a:solidFill>
            </a:endParaRPr>
          </a:p>
          <a:p>
            <a:r>
              <a:rPr lang="en-US" sz="1800" dirty="0">
                <a:solidFill>
                  <a:srgbClr val="003170"/>
                </a:solidFill>
              </a:rPr>
              <a:t>Part 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 find fibers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Part II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 extend fibers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Part III </a:t>
            </a:r>
            <a:r>
              <a:rPr lang="en-US" sz="1800" dirty="0">
                <a:solidFill>
                  <a:srgbClr val="E46C0A"/>
                </a:solidFill>
              </a:rPr>
              <a:t> 	 </a:t>
            </a:r>
            <a:r>
              <a:rPr lang="en-US" sz="1800" b="0" dirty="0"/>
              <a:t>match fibers</a:t>
            </a:r>
          </a:p>
          <a:p>
            <a:endParaRPr lang="en-US" sz="1800" b="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</p:txBody>
      </p:sp>
      <p:pic>
        <p:nvPicPr>
          <p:cNvPr id="1026" name="Picture 2" descr="Document, Text, Textures, Threads, Backgrounds, Papyrus, Fibers, Ugly,  Dirty, Dull, Pattern, Old, Dirt, Texture, Ancient, Structure | PixCove">
            <a:extLst>
              <a:ext uri="{FF2B5EF4-FFF2-40B4-BE49-F238E27FC236}">
                <a16:creationId xmlns:a16="http://schemas.microsoft.com/office/drawing/2014/main" id="{6ABC835E-74FA-234F-82D1-60D9233BB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59" r="-1994"/>
          <a:stretch/>
        </p:blipFill>
        <p:spPr bwMode="auto">
          <a:xfrm>
            <a:off x="3013367" y="2299936"/>
            <a:ext cx="4496707" cy="32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ellow And Green Cyperus Sun Dried Fibers Of Sedge, Papyrus, Natural Fiber  Growing In Natural Wetland">
            <a:extLst>
              <a:ext uri="{FF2B5EF4-FFF2-40B4-BE49-F238E27FC236}">
                <a16:creationId xmlns:a16="http://schemas.microsoft.com/office/drawing/2014/main" id="{877ED53E-2633-4E4B-BF3C-919F6BA24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2"/>
          <a:stretch/>
        </p:blipFill>
        <p:spPr bwMode="auto">
          <a:xfrm>
            <a:off x="7655088" y="2299936"/>
            <a:ext cx="4301832" cy="32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AF533CF-B559-0046-9299-D2E657758511}"/>
              </a:ext>
            </a:extLst>
          </p:cNvPr>
          <p:cNvSpPr/>
          <p:nvPr/>
        </p:nvSpPr>
        <p:spPr>
          <a:xfrm>
            <a:off x="7606009" y="5592644"/>
            <a:ext cx="52046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Quangpraha, https://</a:t>
            </a:r>
            <a:r>
              <a:rPr lang="en-US" sz="1050" dirty="0" err="1">
                <a:solidFill>
                  <a:srgbClr val="336A85"/>
                </a:solidFill>
                <a:latin typeface="Corbel" panose="020B0503020204020204" pitchFamily="34" charset="0"/>
              </a:rPr>
              <a:t>www.123rf.com</a:t>
            </a:r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/, 2022]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4452D8C-2DF8-6D4F-B386-5B51242CCAAC}"/>
              </a:ext>
            </a:extLst>
          </p:cNvPr>
          <p:cNvSpPr/>
          <p:nvPr/>
        </p:nvSpPr>
        <p:spPr>
          <a:xfrm>
            <a:off x="3013367" y="5592644"/>
            <a:ext cx="191590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336A85"/>
                </a:solidFill>
                <a:latin typeface="Corbel" panose="020B0503020204020204" pitchFamily="34" charset="0"/>
              </a:rPr>
              <a:t>[Z. Nowak, Adobe Stock, 2022]</a:t>
            </a:r>
          </a:p>
        </p:txBody>
      </p:sp>
    </p:spTree>
    <p:extLst>
      <p:ext uri="{BB962C8B-B14F-4D97-AF65-F5344CB8AC3E}">
        <p14:creationId xmlns:p14="http://schemas.microsoft.com/office/powerpoint/2010/main" val="176819789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2313</Words>
  <Application>Microsoft Macintosh PowerPoint</Application>
  <PresentationFormat>Breitbild</PresentationFormat>
  <Paragraphs>194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Corbel</vt:lpstr>
      <vt:lpstr>Symbol</vt:lpstr>
      <vt:lpstr>Titel Master</vt:lpstr>
      <vt:lpstr>1_Inhaltsseite</vt:lpstr>
      <vt:lpstr>Determining the Influence of Papyrus Characteristics on Fragment Retrieval with Deep Metric Learning</vt:lpstr>
      <vt:lpstr>Timo Bohnstedt</vt:lpstr>
      <vt:lpstr>Motivation – Part I </vt:lpstr>
      <vt:lpstr>Motivation – Part II</vt:lpstr>
      <vt:lpstr>Motivation – Part III</vt:lpstr>
      <vt:lpstr>Preprocessing – Part I </vt:lpstr>
      <vt:lpstr>Preprocessing – Part II </vt:lpstr>
      <vt:lpstr>Modeling – Metric Learning</vt:lpstr>
      <vt:lpstr>Modeling – Exploding Fibers</vt:lpstr>
      <vt:lpstr>Related Work – Part l [12] </vt:lpstr>
      <vt:lpstr>Related Work – Part ll </vt:lpstr>
      <vt:lpstr>Research Questions</vt:lpstr>
      <vt:lpstr>References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Sina Ettenhofer</dc:creator>
  <cp:lastModifiedBy>Timo Bohnstedt</cp:lastModifiedBy>
  <cp:revision>126</cp:revision>
  <dcterms:created xsi:type="dcterms:W3CDTF">2021-09-20T12:25:49Z</dcterms:created>
  <dcterms:modified xsi:type="dcterms:W3CDTF">2022-01-27T17:08:00Z</dcterms:modified>
</cp:coreProperties>
</file>